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  <p:sldMasterId id="2147483689" r:id="rId5"/>
  </p:sldMasterIdLst>
  <p:notesMasterIdLst>
    <p:notesMasterId r:id="rId10"/>
  </p:notesMasterIdLst>
  <p:sldIdLst>
    <p:sldId id="434" r:id="rId6"/>
    <p:sldId id="395" r:id="rId7"/>
    <p:sldId id="457" r:id="rId8"/>
    <p:sldId id="375" r:id="rId9"/>
  </p:sldIdLst>
  <p:sldSz cx="9144000" cy="6858000" type="screen4x3"/>
  <p:notesSz cx="7023100" cy="9309100"/>
  <p:custDataLst>
    <p:tags r:id="rId1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C73BE02-47D3-72CD-1158-058AC504A997}" name="Crystal Brodis" initials="CB" userId="PFWCq4q0Ef0DEWxIrXL274eRUCQae6mPM7LWRdySqVo=" providerId="None"/>
  <p188:author id="{55C5279C-4A4E-8119-3ECF-28F94B9EFFB8}" name="Veronica Rios" initials="VR" userId="9DLI6iwqyKb7zGiIwQSf8mS/pYEGFRovMmJRb+9A+lE=" providerId="None"/>
  <p188:author id="{64EC14A9-126E-1B31-BCDB-5E5F72CA6982}" name="Elizabeth Downs" initials="ED" userId="S::edowns@huronconsultinggroup.com::cde77d20-93f4-4398-adbc-e9b057351330" providerId="AD"/>
  <p188:author id="{711EE2DA-F2EA-E7FB-463E-6BA7AEBAE247}" name="Sarah Davis" initials="SD" userId="dXh70+DxYPUZcs5zTHM42HZCS16ACevrPUzlW+UkCxM=" providerId="None"/>
  <p188:author id="{CA86FCF0-69DA-865A-A489-46CA19F08785}" name="Crystal Brodis" initials="CB" userId="S::cbrodis@huronconsultinggroup.com::973b420b-2e25-4579-9b23-0d680fb2124c" providerId="AD"/>
  <p188:author id="{46056AFF-687C-1C29-155E-5E20ACB716A8}" name="Held, Mary Grace" initials="HMG" userId="S::MARY.GRACE.HELD@tcu.edu::561924d8-390f-4f7b-a714-ad8edcf2329b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eld, Mary Grace" initials="HMG" lastIdx="1" clrIdx="0">
    <p:extLst>
      <p:ext uri="{19B8F6BF-5375-455C-9EA6-DF929625EA0E}">
        <p15:presenceInfo xmlns:p15="http://schemas.microsoft.com/office/powerpoint/2012/main" userId="S::MARY.GRACE.HELD@tcu.edu::561924d8-390f-4f7b-a714-ad8edcf2329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20076"/>
    <a:srgbClr val="7F7F7F"/>
    <a:srgbClr val="592C82"/>
    <a:srgbClr val="FFCD00"/>
    <a:srgbClr val="D8D3E0"/>
    <a:srgbClr val="E87B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390" autoAdjust="0"/>
    <p:restoredTop sz="96323" autoAdjust="0"/>
  </p:normalViewPr>
  <p:slideViewPr>
    <p:cSldViewPr snapToGrid="0">
      <p:cViewPr varScale="1">
        <p:scale>
          <a:sx n="113" d="100"/>
          <a:sy n="113" d="100"/>
        </p:scale>
        <p:origin x="1512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commentAuthors" Target="commentAuthors.xml"/><Relationship Id="rId17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tags" Target="tags/tag1.xml"/><Relationship Id="rId5" Type="http://schemas.openxmlformats.org/officeDocument/2006/relationships/slideMaster" Target="slideMasters/slideMaster2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275" y="0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353EDA-87E3-4E23-8E92-3254938D152F}" type="datetimeFigureOut">
              <a:rPr lang="en-US" smtClean="0"/>
              <a:t>5/7/2026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7638" y="1163638"/>
            <a:ext cx="4187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9925"/>
            <a:ext cx="5619750" cy="36655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375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275" y="8842375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523E66-44BB-45C8-B789-A82FFE45CA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1508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523E66-44BB-45C8-B789-A82FFE45CA9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6139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400" dirty="0"/>
              <a:t>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523E66-44BB-45C8-B789-A82FFE45CA9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4510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400" dirty="0"/>
              <a:t>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523E66-44BB-45C8-B789-A82FFE45CA9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3451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523E66-44BB-45C8-B789-A82FFE45CA9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1852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CU Temp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FCB47C7-DBA5-CD45-9785-2A9A2593EE1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228600" y="0"/>
            <a:ext cx="9601200" cy="6934200"/>
          </a:xfrm>
          <a:prstGeom prst="rect">
            <a:avLst/>
          </a:prstGeom>
          <a:solidFill>
            <a:schemeClr val="bg1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MS PGothic" panose="020B0600070205080204" pitchFamily="34" charset="-128"/>
              <a:cs typeface="+mn-cs"/>
            </a:endParaRPr>
          </a:p>
        </p:txBody>
      </p:sp>
      <p:pic>
        <p:nvPicPr>
          <p:cNvPr id="3" name="Picture 10" descr="TCUlogosolid268.png">
            <a:extLst>
              <a:ext uri="{FF2B5EF4-FFF2-40B4-BE49-F238E27FC236}">
                <a16:creationId xmlns:a16="http://schemas.microsoft.com/office/drawing/2014/main" id="{07D3DEB7-64B9-6D60-5BFD-717A80D2DD1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9100" y="2209800"/>
            <a:ext cx="56261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ate Placeholder 1">
            <a:extLst>
              <a:ext uri="{FF2B5EF4-FFF2-40B4-BE49-F238E27FC236}">
                <a16:creationId xmlns:a16="http://schemas.microsoft.com/office/drawing/2014/main" id="{A6D6F482-7CBF-9908-C428-35E94B603A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B51A8A3-C43D-404E-B0F3-471AF747F4DA}" type="datetime1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5/7/2026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E59624C2-F039-4A3C-54CC-40341810B0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E530547C-48B4-20E3-A9DB-EFD5AA12EB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147B8EF-A8FF-4040-94CA-058B9A84B277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62612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F62E18E-305A-150A-4D09-E8F5F6567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1174EEA-C36A-4898-AB06-5A77A9A1F0E0}" type="datetime1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5/7/2026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B523049-0A5D-1035-B143-7BC52608EB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25434B6-566D-EB6E-C498-901EED8821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3D58BFF-73C2-4AFE-A126-B41764FE0F7D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05161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57891A1-9415-F16C-CFCA-7DFA97FA0D3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228600" y="0"/>
            <a:ext cx="9601200" cy="6934200"/>
          </a:xfrm>
          <a:prstGeom prst="rect">
            <a:avLst/>
          </a:prstGeom>
          <a:solidFill>
            <a:srgbClr val="460975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1371600" y="30480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" name="Date Placeholder 1">
            <a:extLst>
              <a:ext uri="{FF2B5EF4-FFF2-40B4-BE49-F238E27FC236}">
                <a16:creationId xmlns:a16="http://schemas.microsoft.com/office/drawing/2014/main" id="{2A6B3C42-D57E-5739-B2CA-B3875F899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6259CF0-83CD-454F-9E52-0B8CFEB8FCF3}" type="datetime1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5/7/2026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37096AE5-CDB1-3117-5526-195846F4C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F0922A95-6D08-8F01-BD30-47FEFAF72E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4E4C80C-ED9B-410E-A27A-C47315EBBFA5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02492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50B57B2-31DE-599A-E31C-C59C80976A6C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228600" y="0"/>
            <a:ext cx="9601200" cy="6934200"/>
          </a:xfrm>
          <a:prstGeom prst="rect">
            <a:avLst/>
          </a:prstGeom>
          <a:solidFill>
            <a:schemeClr val="bg1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1371600" y="5334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1295400" y="2743200"/>
            <a:ext cx="6705600" cy="35814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1">
            <a:extLst>
              <a:ext uri="{FF2B5EF4-FFF2-40B4-BE49-F238E27FC236}">
                <a16:creationId xmlns:a16="http://schemas.microsoft.com/office/drawing/2014/main" id="{5AC2BF02-540D-E5A5-38A8-DE167CFC6B9D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0B8628E-FF89-4C70-A59A-7775EDBC6481}" type="datetime1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5/7/2026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36B8499C-029A-6AE3-588C-75D4F023D7A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DA9FFAAD-3A16-AEEF-88FD-8715745ED23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DC680D8-9B26-47A0-BFD0-8A2EFB8233EE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37988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A434E3F-9428-7B8A-D7AF-DC3965686C6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228600" y="0"/>
            <a:ext cx="9601200" cy="6934200"/>
          </a:xfrm>
          <a:prstGeom prst="rect">
            <a:avLst/>
          </a:prstGeom>
          <a:solidFill>
            <a:schemeClr val="bg1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MS PGothic" panose="020B0600070205080204" pitchFamily="34" charset="-128"/>
              <a:cs typeface="+mn-cs"/>
            </a:endParaRPr>
          </a:p>
        </p:txBody>
      </p:sp>
      <p:pic>
        <p:nvPicPr>
          <p:cNvPr id="3" name="Picture 10" descr="grad girl frog hands.psd">
            <a:extLst>
              <a:ext uri="{FF2B5EF4-FFF2-40B4-BE49-F238E27FC236}">
                <a16:creationId xmlns:a16="http://schemas.microsoft.com/office/drawing/2014/main" id="{E17D823E-28BF-50F0-3E25-5CDBFEA4930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75"/>
          <a:stretch>
            <a:fillRect/>
          </a:stretch>
        </p:blipFill>
        <p:spPr bwMode="auto">
          <a:xfrm>
            <a:off x="381000" y="381000"/>
            <a:ext cx="7564438" cy="655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ate Placeholder 1">
            <a:extLst>
              <a:ext uri="{FF2B5EF4-FFF2-40B4-BE49-F238E27FC236}">
                <a16:creationId xmlns:a16="http://schemas.microsoft.com/office/drawing/2014/main" id="{0BCC8413-9193-5D9E-7D80-C62208507D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B2E5247-031D-4B94-8394-DC4244F2C751}" type="datetime1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5/7/2026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23ABBB53-2F35-51FE-408F-9BB9F84BF2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491309EF-8D31-1B95-72C1-034CE4FEA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4CF8BD4-9401-4DDF-86E3-000F7E184B31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03967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6C5EBEB-E2E7-7F80-1FD2-6BAFE3AEE8D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228600" y="0"/>
            <a:ext cx="9601200" cy="6934200"/>
          </a:xfrm>
          <a:prstGeom prst="rect">
            <a:avLst/>
          </a:prstGeom>
          <a:solidFill>
            <a:schemeClr val="bg1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MS PGothic" panose="020B0600070205080204" pitchFamily="34" charset="-128"/>
              <a:cs typeface="+mn-cs"/>
            </a:endParaRPr>
          </a:p>
        </p:txBody>
      </p:sp>
      <p:pic>
        <p:nvPicPr>
          <p:cNvPr id="3" name="Picture 10" descr="frog fountain.jpg">
            <a:extLst>
              <a:ext uri="{FF2B5EF4-FFF2-40B4-BE49-F238E27FC236}">
                <a16:creationId xmlns:a16="http://schemas.microsoft.com/office/drawing/2014/main" id="{970C8367-4DB7-F2D8-0295-8F05F861A61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5800" y="0"/>
            <a:ext cx="10599738" cy="695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ate Placeholder 1">
            <a:extLst>
              <a:ext uri="{FF2B5EF4-FFF2-40B4-BE49-F238E27FC236}">
                <a16:creationId xmlns:a16="http://schemas.microsoft.com/office/drawing/2014/main" id="{74C3F803-D545-19BC-D800-637994A364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F89C7F7-B55C-4D13-9B85-CEAE6A985F00}" type="datetime1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5/7/2026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3BE511B5-6CC7-BD0D-3B0D-7D60923DBA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17EF111E-D07C-EEF1-83B0-274D8900A4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FA7B776-1742-4526-A4E2-2151E41DE79D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15826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A3E9AF1-C52A-6D99-86A8-B0227FEAF01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228600" y="0"/>
            <a:ext cx="9601200" cy="6934200"/>
          </a:xfrm>
          <a:prstGeom prst="rect">
            <a:avLst/>
          </a:prstGeom>
          <a:solidFill>
            <a:schemeClr val="bg1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MS PGothic" panose="020B0600070205080204" pitchFamily="34" charset="-128"/>
              <a:cs typeface="+mn-cs"/>
            </a:endParaRPr>
          </a:p>
        </p:txBody>
      </p:sp>
      <p:pic>
        <p:nvPicPr>
          <p:cNvPr id="3" name="Picture 10" descr="campus lawn with fountain.jpg">
            <a:extLst>
              <a:ext uri="{FF2B5EF4-FFF2-40B4-BE49-F238E27FC236}">
                <a16:creationId xmlns:a16="http://schemas.microsoft.com/office/drawing/2014/main" id="{A7CE08EF-8459-AE22-61E8-AE239E7262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5800" y="-76200"/>
            <a:ext cx="10629900" cy="708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ate Placeholder 1">
            <a:extLst>
              <a:ext uri="{FF2B5EF4-FFF2-40B4-BE49-F238E27FC236}">
                <a16:creationId xmlns:a16="http://schemas.microsoft.com/office/drawing/2014/main" id="{2E6E010C-4C72-E731-669C-A939C8FE0F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054BCA3-DF80-43DD-8FF2-B0055860F683}" type="datetime1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5/7/2026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063B050D-6FBB-5DB4-47B8-4CFC32FFBD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DC3BDAF9-8306-19EB-BA89-30AFFEFADB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98936DF-36DD-430B-966D-24CB419CF68E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74618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D4E7BA8-70A5-A526-8358-2DD4BC2D03DF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228600" y="0"/>
            <a:ext cx="9601200" cy="6934200"/>
          </a:xfrm>
          <a:prstGeom prst="rect">
            <a:avLst/>
          </a:prstGeom>
          <a:solidFill>
            <a:schemeClr val="bg1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MS PGothic" panose="020B0600070205080204" pitchFamily="34" charset="-128"/>
              <a:cs typeface="+mn-cs"/>
            </a:endParaRPr>
          </a:p>
        </p:txBody>
      </p:sp>
      <p:pic>
        <p:nvPicPr>
          <p:cNvPr id="3" name="Picture 10" descr="SpringTulips-3.jpg">
            <a:extLst>
              <a:ext uri="{FF2B5EF4-FFF2-40B4-BE49-F238E27FC236}">
                <a16:creationId xmlns:a16="http://schemas.microsoft.com/office/drawing/2014/main" id="{AA1BE690-79D5-CB3C-10C2-628410DDFB1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7200" y="0"/>
            <a:ext cx="10174288" cy="678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ate Placeholder 1">
            <a:extLst>
              <a:ext uri="{FF2B5EF4-FFF2-40B4-BE49-F238E27FC236}">
                <a16:creationId xmlns:a16="http://schemas.microsoft.com/office/drawing/2014/main" id="{AF76DACF-F59A-0A30-F73C-5AE824F785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2AF5CB4-6252-4E4F-AA16-4824FB8B4469}" type="datetime1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5/7/2026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3436536E-70E3-FF67-C3AC-50BD963FB0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13C4D131-8977-5248-A18F-70C286774C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5204270-1041-4C77-8ECA-806A85EC998F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01496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CU Temp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FCB47C7-DBA5-CD45-9785-2A9A2593EE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28600" y="0"/>
            <a:ext cx="9601200" cy="6934200"/>
          </a:xfrm>
          <a:prstGeom prst="rect">
            <a:avLst/>
          </a:prstGeom>
          <a:solidFill>
            <a:schemeClr val="bg1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MS PGothic" panose="020B0600070205080204" pitchFamily="34" charset="-128"/>
              <a:cs typeface="+mn-cs"/>
            </a:endParaRPr>
          </a:p>
        </p:txBody>
      </p:sp>
      <p:pic>
        <p:nvPicPr>
          <p:cNvPr id="3" name="Picture 10" descr="TCUlogosolid268.png">
            <a:extLst>
              <a:ext uri="{FF2B5EF4-FFF2-40B4-BE49-F238E27FC236}">
                <a16:creationId xmlns:a16="http://schemas.microsoft.com/office/drawing/2014/main" id="{07D3DEB7-64B9-6D60-5BFD-717A80D2DD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9100" y="2209800"/>
            <a:ext cx="56261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ate Placeholder 1">
            <a:extLst>
              <a:ext uri="{FF2B5EF4-FFF2-40B4-BE49-F238E27FC236}">
                <a16:creationId xmlns:a16="http://schemas.microsoft.com/office/drawing/2014/main" id="{A6D6F482-7CBF-9908-C428-35E94B603A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B51A8A3-C43D-404E-B0F3-471AF747F4DA}" type="datetime1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5/7/2026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E59624C2-F039-4A3C-54CC-40341810B0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E530547C-48B4-20E3-A9DB-EFD5AA12EB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147B8EF-A8FF-4040-94CA-058B9A84B277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4428202-B812-4C08-9C72-EAEE47B738A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228600" y="0"/>
            <a:ext cx="9601200" cy="6934200"/>
          </a:xfrm>
          <a:prstGeom prst="rect">
            <a:avLst/>
          </a:prstGeom>
          <a:solidFill>
            <a:schemeClr val="bg1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MS PGothic" panose="020B0600070205080204" pitchFamily="34" charset="-128"/>
              <a:cs typeface="+mn-cs"/>
            </a:endParaRPr>
          </a:p>
        </p:txBody>
      </p:sp>
      <p:pic>
        <p:nvPicPr>
          <p:cNvPr id="8" name="Picture 10" descr="TCUlogosolid268.png">
            <a:extLst>
              <a:ext uri="{FF2B5EF4-FFF2-40B4-BE49-F238E27FC236}">
                <a16:creationId xmlns:a16="http://schemas.microsoft.com/office/drawing/2014/main" id="{FBDC202D-C522-4DFE-8917-FCF8E47A142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9100" y="2209800"/>
            <a:ext cx="56261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92626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A042A4-4FFA-41B9-34D5-7BD9654584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BF11830-3140-474E-9ED6-1520E7843A1A}" type="datetime1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5/7/2026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48ADEB-DEC6-6B19-C47A-95E180EDA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071ADE-7994-3024-5302-7E7244D4B1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38C9C42-5E47-4A55-950D-99E4DBE606C7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13880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D15036-3A44-D0C5-B963-F779BBE3CB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77206F4-EC7F-4BC9-A189-5E373BC9FFF3}" type="datetime1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5/7/2026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AF6C89-C10C-D98B-F86F-489ADF47DC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7CCAB8-10FC-C87B-DA47-BB637C1456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BEF1708-DD56-4BA0-9D33-493FCBC5B99E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691212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A042A4-4FFA-41B9-34D5-7BD9654584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BF11830-3140-474E-9ED6-1520E7843A1A}" type="datetime1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5/7/2026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48ADEB-DEC6-6B19-C47A-95E180EDA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071ADE-7994-3024-5302-7E7244D4B1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38C9C42-5E47-4A55-950D-99E4DBE606C7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265574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DE22BF-BA82-D854-91C1-8DE0B9E5D2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3B59740-EEFB-4D11-B58D-DDC8D76AAA31}" type="datetime1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5/7/2026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D1EB79-5DB2-A797-F28C-5EC8B76DFC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332CD9-8CDA-22BE-8293-C17F390628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333B55C-7B87-4865-91C8-B0DE43A2D326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55970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5BE5A4C-A59C-DF03-BF0E-CA0332C910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E3FDD75-E481-430E-8931-5F27214A9851}" type="datetime1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5/7/2026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630B189-AD8B-C58B-1574-D74956442D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EFF0A6A-D40F-DD2C-503A-86373ADB05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2F36503-1DB3-4DD1-89CB-C50BBDED6EFF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15087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809750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91C0A933-2739-8D9C-4F28-DE33393CC5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8187C52-95FE-4842-B740-5C312A12FCAF}" type="datetime1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5/7/2026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8D5DDD9B-82F6-9B7C-FA73-066EC8F847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9A4AD8E5-2E12-4966-7C1F-F770B70A54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99508AB-BB27-4BA6-93EA-2FFD6464D9FD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993942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48194940-A848-1DB9-23B7-5BF9CDE47F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91898DA-B72A-4697-A134-6791595063E6}" type="datetime1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5/7/2026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231AE78E-8E53-C2DC-7026-6BA63998B4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C4D1819-94A1-BB04-FAC8-D924E17A51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7D752A6-9439-4730-B239-212C6DDFAF6B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84850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EE602B83-A5C4-64DD-4FEA-BD1073CA02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D78F2C6-7778-49D3-8925-4AF72DA14BB1}" type="datetime1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5/7/2026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AA33D732-8549-7B0E-47D2-9D208B2A37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2D1D50C1-16A1-38C2-3199-A5FAD6AB40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D4BBBA2-A4A2-45C2-9AE3-35B3BD2788D1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411581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460D2E2-1473-72F4-074E-DC8B66B22A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7FE1906-8CF7-4326-BE4C-C83F848AE67F}" type="datetime1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5/7/2026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85B4823-F110-C074-E9B7-B0015ED4D4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DF69892-01B6-780C-0551-194F01A86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836947-DC3F-46C0-AE5C-068E799DE16B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422889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F62E18E-305A-150A-4D09-E8F5F6567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1174EEA-C36A-4898-AB06-5A77A9A1F0E0}" type="datetime1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5/7/2026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B523049-0A5D-1035-B143-7BC52608EB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25434B6-566D-EB6E-C498-901EED8821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3D58BFF-73C2-4AFE-A126-B41764FE0F7D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72918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57891A1-9415-F16C-CFCA-7DFA97FA0D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28600" y="0"/>
            <a:ext cx="9601200" cy="6934200"/>
          </a:xfrm>
          <a:prstGeom prst="rect">
            <a:avLst/>
          </a:prstGeom>
          <a:solidFill>
            <a:srgbClr val="460975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1371600" y="30480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" name="Date Placeholder 1">
            <a:extLst>
              <a:ext uri="{FF2B5EF4-FFF2-40B4-BE49-F238E27FC236}">
                <a16:creationId xmlns:a16="http://schemas.microsoft.com/office/drawing/2014/main" id="{2A6B3C42-D57E-5739-B2CA-B3875F899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6259CF0-83CD-454F-9E52-0B8CFEB8FCF3}" type="datetime1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5/7/2026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37096AE5-CDB1-3117-5526-195846F4C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F0922A95-6D08-8F01-BD30-47FEFAF72E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4E4C80C-ED9B-410E-A27A-C47315EBBFA5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8C94793-1645-4D2A-A66C-DE7E1036045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228600" y="0"/>
            <a:ext cx="9601200" cy="6934200"/>
          </a:xfrm>
          <a:prstGeom prst="rect">
            <a:avLst/>
          </a:prstGeom>
          <a:solidFill>
            <a:srgbClr val="460975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815023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50B57B2-31DE-599A-E31C-C59C80976A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28600" y="0"/>
            <a:ext cx="9601200" cy="6934200"/>
          </a:xfrm>
          <a:prstGeom prst="rect">
            <a:avLst/>
          </a:prstGeom>
          <a:solidFill>
            <a:schemeClr val="bg1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1371600" y="5334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1295400" y="2743200"/>
            <a:ext cx="6705600" cy="35814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1">
            <a:extLst>
              <a:ext uri="{FF2B5EF4-FFF2-40B4-BE49-F238E27FC236}">
                <a16:creationId xmlns:a16="http://schemas.microsoft.com/office/drawing/2014/main" id="{5AC2BF02-540D-E5A5-38A8-DE167CFC6B9D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0B8628E-FF89-4C70-A59A-7775EDBC6481}" type="datetime1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5/7/2026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36B8499C-029A-6AE3-588C-75D4F023D7A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DA9FFAAD-3A16-AEEF-88FD-8715745ED23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DC680D8-9B26-47A0-BFD0-8A2EFB8233EE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F9860EA-18EA-4D2C-9479-F4AF1CF12CD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228600" y="0"/>
            <a:ext cx="9601200" cy="6934200"/>
          </a:xfrm>
          <a:prstGeom prst="rect">
            <a:avLst/>
          </a:prstGeom>
          <a:solidFill>
            <a:schemeClr val="bg1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94528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A434E3F-9428-7B8A-D7AF-DC3965686C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28600" y="0"/>
            <a:ext cx="9601200" cy="6934200"/>
          </a:xfrm>
          <a:prstGeom prst="rect">
            <a:avLst/>
          </a:prstGeom>
          <a:solidFill>
            <a:schemeClr val="bg1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MS PGothic" panose="020B0600070205080204" pitchFamily="34" charset="-128"/>
              <a:cs typeface="+mn-cs"/>
            </a:endParaRPr>
          </a:p>
        </p:txBody>
      </p:sp>
      <p:pic>
        <p:nvPicPr>
          <p:cNvPr id="3" name="Picture 10" descr="grad girl frog hands.psd">
            <a:extLst>
              <a:ext uri="{FF2B5EF4-FFF2-40B4-BE49-F238E27FC236}">
                <a16:creationId xmlns:a16="http://schemas.microsoft.com/office/drawing/2014/main" id="{E17D823E-28BF-50F0-3E25-5CDBFEA493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75"/>
          <a:stretch>
            <a:fillRect/>
          </a:stretch>
        </p:blipFill>
        <p:spPr bwMode="auto">
          <a:xfrm>
            <a:off x="381000" y="381000"/>
            <a:ext cx="7564438" cy="655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ate Placeholder 1">
            <a:extLst>
              <a:ext uri="{FF2B5EF4-FFF2-40B4-BE49-F238E27FC236}">
                <a16:creationId xmlns:a16="http://schemas.microsoft.com/office/drawing/2014/main" id="{0BCC8413-9193-5D9E-7D80-C62208507D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B2E5247-031D-4B94-8394-DC4244F2C751}" type="datetime1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5/7/2026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23ABBB53-2F35-51FE-408F-9BB9F84BF2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491309EF-8D31-1B95-72C1-034CE4FEA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4CF8BD4-9401-4DDF-86E3-000F7E184B31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CA0BE9F-F1A8-44D9-BE4A-195933842DDC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228600" y="0"/>
            <a:ext cx="9601200" cy="6934200"/>
          </a:xfrm>
          <a:prstGeom prst="rect">
            <a:avLst/>
          </a:prstGeom>
          <a:solidFill>
            <a:schemeClr val="bg1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MS PGothic" panose="020B0600070205080204" pitchFamily="34" charset="-128"/>
              <a:cs typeface="+mn-cs"/>
            </a:endParaRPr>
          </a:p>
        </p:txBody>
      </p:sp>
      <p:pic>
        <p:nvPicPr>
          <p:cNvPr id="8" name="Picture 10" descr="grad girl frog hands.psd">
            <a:extLst>
              <a:ext uri="{FF2B5EF4-FFF2-40B4-BE49-F238E27FC236}">
                <a16:creationId xmlns:a16="http://schemas.microsoft.com/office/drawing/2014/main" id="{363BBB60-4387-4247-9910-86C813820F2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75"/>
          <a:stretch>
            <a:fillRect/>
          </a:stretch>
        </p:blipFill>
        <p:spPr bwMode="auto">
          <a:xfrm>
            <a:off x="381000" y="381000"/>
            <a:ext cx="7564438" cy="655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3501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D15036-3A44-D0C5-B963-F779BBE3CB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77206F4-EC7F-4BC9-A189-5E373BC9FFF3}" type="datetime1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5/7/2026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AF6C89-C10C-D98B-F86F-489ADF47DC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7CCAB8-10FC-C87B-DA47-BB637C1456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BEF1708-DD56-4BA0-9D33-493FCBC5B99E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214521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6C5EBEB-E2E7-7F80-1FD2-6BAFE3AEE8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28600" y="0"/>
            <a:ext cx="9601200" cy="6934200"/>
          </a:xfrm>
          <a:prstGeom prst="rect">
            <a:avLst/>
          </a:prstGeom>
          <a:solidFill>
            <a:schemeClr val="bg1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MS PGothic" panose="020B0600070205080204" pitchFamily="34" charset="-128"/>
              <a:cs typeface="+mn-cs"/>
            </a:endParaRPr>
          </a:p>
        </p:txBody>
      </p:sp>
      <p:pic>
        <p:nvPicPr>
          <p:cNvPr id="3" name="Picture 10" descr="frog fountain.jpg">
            <a:extLst>
              <a:ext uri="{FF2B5EF4-FFF2-40B4-BE49-F238E27FC236}">
                <a16:creationId xmlns:a16="http://schemas.microsoft.com/office/drawing/2014/main" id="{970C8367-4DB7-F2D8-0295-8F05F861A6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5800" y="0"/>
            <a:ext cx="10599738" cy="695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ate Placeholder 1">
            <a:extLst>
              <a:ext uri="{FF2B5EF4-FFF2-40B4-BE49-F238E27FC236}">
                <a16:creationId xmlns:a16="http://schemas.microsoft.com/office/drawing/2014/main" id="{74C3F803-D545-19BC-D800-637994A364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F89C7F7-B55C-4D13-9B85-CEAE6A985F00}" type="datetime1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5/7/2026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3BE511B5-6CC7-BD0D-3B0D-7D60923DBA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17EF111E-D07C-EEF1-83B0-274D8900A4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FA7B776-1742-4526-A4E2-2151E41DE79D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57488EE-4960-41BF-B6FE-F62F4AF10C0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228600" y="0"/>
            <a:ext cx="9601200" cy="6934200"/>
          </a:xfrm>
          <a:prstGeom prst="rect">
            <a:avLst/>
          </a:prstGeom>
          <a:solidFill>
            <a:schemeClr val="bg1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MS PGothic" panose="020B0600070205080204" pitchFamily="34" charset="-128"/>
              <a:cs typeface="+mn-cs"/>
            </a:endParaRPr>
          </a:p>
        </p:txBody>
      </p:sp>
      <p:pic>
        <p:nvPicPr>
          <p:cNvPr id="8" name="Picture 10" descr="frog fountain.jpg">
            <a:extLst>
              <a:ext uri="{FF2B5EF4-FFF2-40B4-BE49-F238E27FC236}">
                <a16:creationId xmlns:a16="http://schemas.microsoft.com/office/drawing/2014/main" id="{6E545B3E-130C-45D7-9DF5-D7100293F30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5800" y="0"/>
            <a:ext cx="10599738" cy="695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409768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A3E9AF1-C52A-6D99-86A8-B0227FEAF0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28600" y="0"/>
            <a:ext cx="9601200" cy="6934200"/>
          </a:xfrm>
          <a:prstGeom prst="rect">
            <a:avLst/>
          </a:prstGeom>
          <a:solidFill>
            <a:schemeClr val="bg1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MS PGothic" panose="020B0600070205080204" pitchFamily="34" charset="-128"/>
              <a:cs typeface="+mn-cs"/>
            </a:endParaRPr>
          </a:p>
        </p:txBody>
      </p:sp>
      <p:pic>
        <p:nvPicPr>
          <p:cNvPr id="3" name="Picture 10" descr="campus lawn with fountain.jpg">
            <a:extLst>
              <a:ext uri="{FF2B5EF4-FFF2-40B4-BE49-F238E27FC236}">
                <a16:creationId xmlns:a16="http://schemas.microsoft.com/office/drawing/2014/main" id="{A7CE08EF-8459-AE22-61E8-AE239E7262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5800" y="-76200"/>
            <a:ext cx="10629900" cy="708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ate Placeholder 1">
            <a:extLst>
              <a:ext uri="{FF2B5EF4-FFF2-40B4-BE49-F238E27FC236}">
                <a16:creationId xmlns:a16="http://schemas.microsoft.com/office/drawing/2014/main" id="{2E6E010C-4C72-E731-669C-A939C8FE0F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054BCA3-DF80-43DD-8FF2-B0055860F683}" type="datetime1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5/7/2026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063B050D-6FBB-5DB4-47B8-4CFC32FFBD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DC3BDAF9-8306-19EB-BA89-30AFFEFADB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98936DF-36DD-430B-966D-24CB419CF68E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336BF6A-58D5-4C26-8647-0165421CBC5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228600" y="0"/>
            <a:ext cx="9601200" cy="6934200"/>
          </a:xfrm>
          <a:prstGeom prst="rect">
            <a:avLst/>
          </a:prstGeom>
          <a:solidFill>
            <a:schemeClr val="bg1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MS PGothic" panose="020B0600070205080204" pitchFamily="34" charset="-128"/>
              <a:cs typeface="+mn-cs"/>
            </a:endParaRPr>
          </a:p>
        </p:txBody>
      </p:sp>
      <p:pic>
        <p:nvPicPr>
          <p:cNvPr id="8" name="Picture 10" descr="campus lawn with fountain.jpg">
            <a:extLst>
              <a:ext uri="{FF2B5EF4-FFF2-40B4-BE49-F238E27FC236}">
                <a16:creationId xmlns:a16="http://schemas.microsoft.com/office/drawing/2014/main" id="{F7EDD3F9-B41C-48AC-9001-D8176388409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5800" y="-76200"/>
            <a:ext cx="10629900" cy="708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346844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D4E7BA8-70A5-A526-8358-2DD4BC2D03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28600" y="0"/>
            <a:ext cx="9601200" cy="6934200"/>
          </a:xfrm>
          <a:prstGeom prst="rect">
            <a:avLst/>
          </a:prstGeom>
          <a:solidFill>
            <a:schemeClr val="bg1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MS PGothic" panose="020B0600070205080204" pitchFamily="34" charset="-128"/>
              <a:cs typeface="+mn-cs"/>
            </a:endParaRPr>
          </a:p>
        </p:txBody>
      </p:sp>
      <p:pic>
        <p:nvPicPr>
          <p:cNvPr id="3" name="Picture 10" descr="SpringTulips-3.jpg">
            <a:extLst>
              <a:ext uri="{FF2B5EF4-FFF2-40B4-BE49-F238E27FC236}">
                <a16:creationId xmlns:a16="http://schemas.microsoft.com/office/drawing/2014/main" id="{AA1BE690-79D5-CB3C-10C2-628410DDFB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7200" y="0"/>
            <a:ext cx="10174288" cy="678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ate Placeholder 1">
            <a:extLst>
              <a:ext uri="{FF2B5EF4-FFF2-40B4-BE49-F238E27FC236}">
                <a16:creationId xmlns:a16="http://schemas.microsoft.com/office/drawing/2014/main" id="{AF76DACF-F59A-0A30-F73C-5AE824F785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2AF5CB4-6252-4E4F-AA16-4824FB8B4469}" type="datetime1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5/7/2026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3436536E-70E3-FF67-C3AC-50BD963FB0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13C4D131-8977-5248-A18F-70C286774C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5204270-1041-4C77-8ECA-806A85EC998F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BF0B9BF-954C-4CDA-982B-A48DC7B3FD2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228600" y="0"/>
            <a:ext cx="9601200" cy="6934200"/>
          </a:xfrm>
          <a:prstGeom prst="rect">
            <a:avLst/>
          </a:prstGeom>
          <a:solidFill>
            <a:schemeClr val="bg1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MS PGothic" panose="020B0600070205080204" pitchFamily="34" charset="-128"/>
              <a:cs typeface="+mn-cs"/>
            </a:endParaRPr>
          </a:p>
        </p:txBody>
      </p:sp>
      <p:pic>
        <p:nvPicPr>
          <p:cNvPr id="8" name="Picture 10" descr="SpringTulips-3.jpg">
            <a:extLst>
              <a:ext uri="{FF2B5EF4-FFF2-40B4-BE49-F238E27FC236}">
                <a16:creationId xmlns:a16="http://schemas.microsoft.com/office/drawing/2014/main" id="{2A3D4DEC-933E-446D-AA08-264AB9AFE3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7200" y="0"/>
            <a:ext cx="10174288" cy="678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65414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DE22BF-BA82-D854-91C1-8DE0B9E5D2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3B59740-EEFB-4D11-B58D-DDC8D76AAA31}" type="datetime1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5/7/2026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D1EB79-5DB2-A797-F28C-5EC8B76DFC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332CD9-8CDA-22BE-8293-C17F390628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333B55C-7B87-4865-91C8-B0DE43A2D326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44779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5BE5A4C-A59C-DF03-BF0E-CA0332C910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E3FDD75-E481-430E-8931-5F27214A9851}" type="datetime1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5/7/2026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630B189-AD8B-C58B-1574-D74956442D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EFF0A6A-D40F-DD2C-503A-86373ADB05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2F36503-1DB3-4DD1-89CB-C50BBDED6EFF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51101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809750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91C0A933-2739-8D9C-4F28-DE33393CC5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8187C52-95FE-4842-B740-5C312A12FCAF}" type="datetime1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5/7/2026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8D5DDD9B-82F6-9B7C-FA73-066EC8F847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9A4AD8E5-2E12-4966-7C1F-F770B70A54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99508AB-BB27-4BA6-93EA-2FFD6464D9FD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447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48194940-A848-1DB9-23B7-5BF9CDE47F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91898DA-B72A-4697-A134-6791595063E6}" type="datetime1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5/7/2026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231AE78E-8E53-C2DC-7026-6BA63998B4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C4D1819-94A1-BB04-FAC8-D924E17A51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7D752A6-9439-4730-B239-212C6DDFAF6B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19328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EE602B83-A5C4-64DD-4FEA-BD1073CA02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D78F2C6-7778-49D3-8925-4AF72DA14BB1}" type="datetime1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5/7/2026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AA33D732-8549-7B0E-47D2-9D208B2A37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2D1D50C1-16A1-38C2-3199-A5FAD6AB40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D4BBBA2-A4A2-45C2-9AE3-35B3BD2788D1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74250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460D2E2-1473-72F4-074E-DC8B66B22A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7FE1906-8CF7-4326-BE4C-C83F848AE67F}" type="datetime1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5/7/2026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85B4823-F110-C074-E9B7-B0015ED4D4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DF69892-01B6-780C-0551-194F01A86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836947-DC3F-46C0-AE5C-068E799DE16B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55756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18" Type="http://schemas.openxmlformats.org/officeDocument/2006/relationships/image" Target="../media/image1.emf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Placeholder 2">
            <a:extLst>
              <a:ext uri="{FF2B5EF4-FFF2-40B4-BE49-F238E27FC236}">
                <a16:creationId xmlns:a16="http://schemas.microsoft.com/office/drawing/2014/main" id="{FB578E7B-B6E0-E9D4-7929-BDD59DEFFF1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0064CB-BA9E-F8E9-BCF6-CE9CE1165E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D76A257-68EF-4F28-AE70-95D0FD04E48E}" type="datetime1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5/7/2026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E622F6-9AAB-EAC2-DE54-BDBB03ED96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7F87A5-F0DC-27F2-4473-35766E0E37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BE0B896-C7F0-4857-BDFA-ED26204AAAE4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0416053-2771-FA7E-6AD1-5791E65B2CC1}"/>
              </a:ext>
            </a:extLst>
          </p:cNvPr>
          <p:cNvSpPr/>
          <p:nvPr/>
        </p:nvSpPr>
        <p:spPr>
          <a:xfrm>
            <a:off x="-228600" y="304800"/>
            <a:ext cx="9601200" cy="1219200"/>
          </a:xfrm>
          <a:prstGeom prst="rect">
            <a:avLst/>
          </a:prstGeom>
          <a:solidFill>
            <a:srgbClr val="4609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31" name="Title Placeholder 1">
            <a:extLst>
              <a:ext uri="{FF2B5EF4-FFF2-40B4-BE49-F238E27FC236}">
                <a16:creationId xmlns:a16="http://schemas.microsoft.com/office/drawing/2014/main" id="{5A9201B1-39B6-D5AF-DE80-35A359F7E0CD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2286000" y="274638"/>
            <a:ext cx="6400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pic>
        <p:nvPicPr>
          <p:cNvPr id="1032" name="Picture 8">
            <a:extLst>
              <a:ext uri="{FF2B5EF4-FFF2-40B4-BE49-F238E27FC236}">
                <a16:creationId xmlns:a16="http://schemas.microsoft.com/office/drawing/2014/main" id="{C90AD1AA-7DC3-C468-20A3-5D446E3A83A3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85800"/>
            <a:ext cx="1143000" cy="55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948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hf hdr="0" ft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3200" b="1" kern="1200">
          <a:solidFill>
            <a:schemeClr val="bg1"/>
          </a:solidFill>
          <a:latin typeface="Arial" panose="020B0604020202020204" pitchFamily="34" charset="0"/>
          <a:ea typeface="MS PGothic" panose="020B0600070205080204" pitchFamily="34" charset="-128"/>
          <a:cs typeface="Arial" panose="020B0604020202020204" pitchFamily="34" charset="0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anose="020B0604020202020204" pitchFamily="34" charset="0"/>
          <a:ea typeface="MS PGothic" panose="020B0600070205080204" pitchFamily="34" charset="-128"/>
          <a:cs typeface="Arial" panose="020B0604020202020204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anose="020B0604020202020204" pitchFamily="34" charset="0"/>
          <a:ea typeface="MS PGothic" panose="020B0600070205080204" pitchFamily="34" charset="-128"/>
          <a:cs typeface="Arial" panose="020B0604020202020204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anose="020B0604020202020204" pitchFamily="34" charset="0"/>
          <a:ea typeface="MS PGothic" panose="020B0600070205080204" pitchFamily="34" charset="-128"/>
          <a:cs typeface="Arial" panose="020B0604020202020204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anose="020B0604020202020204" pitchFamily="34" charset="0"/>
          <a:ea typeface="MS PGothic" panose="020B0600070205080204" pitchFamily="34" charset="-128"/>
          <a:cs typeface="Arial" panose="020B0604020202020204" pitchFamily="34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anose="020B0604020202020204" pitchFamily="34" charset="0"/>
          <a:ea typeface="MS PGothic" panose="020B0600070205080204" pitchFamily="34" charset="-128"/>
        </a:defRPr>
      </a:lvl6pPr>
      <a:lvl7pPr marL="914400" algn="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anose="020B0604020202020204" pitchFamily="34" charset="0"/>
          <a:ea typeface="MS PGothic" panose="020B0600070205080204" pitchFamily="34" charset="-128"/>
        </a:defRPr>
      </a:lvl7pPr>
      <a:lvl8pPr marL="1371600" algn="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anose="020B0604020202020204" pitchFamily="34" charset="0"/>
          <a:ea typeface="MS PGothic" panose="020B0600070205080204" pitchFamily="34" charset="-128"/>
        </a:defRPr>
      </a:lvl8pPr>
      <a:lvl9pPr marL="1828800" algn="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anose="020B0604020202020204" pitchFamily="34" charset="0"/>
          <a:ea typeface="MS PGothic" panose="020B0600070205080204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rgbClr val="592C82"/>
          </a:solidFill>
          <a:latin typeface="Arial" panose="020B0604020202020204" pitchFamily="34" charset="0"/>
          <a:ea typeface="MS PGothic" panose="020B0600070205080204" pitchFamily="34" charset="-128"/>
          <a:cs typeface="Arial" panose="020B0604020202020204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rgbClr val="7F7F7F"/>
          </a:solidFill>
          <a:latin typeface="+mn-lt"/>
          <a:ea typeface="MS PGothic" panose="020B0600070205080204" pitchFamily="34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7F7F7F"/>
          </a:solidFill>
          <a:latin typeface="+mn-lt"/>
          <a:ea typeface="MS PGothic" panose="020B0600070205080204" pitchFamily="34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rgbClr val="7F7F7F"/>
          </a:solidFill>
          <a:latin typeface="+mn-lt"/>
          <a:ea typeface="MS PGothic" panose="020B0600070205080204" pitchFamily="34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rgbClr val="7F7F7F"/>
          </a:solidFill>
          <a:latin typeface="+mn-lt"/>
          <a:ea typeface="MS PGothic" panose="020B0600070205080204" pitchFamily="34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Placeholder 2">
            <a:extLst>
              <a:ext uri="{FF2B5EF4-FFF2-40B4-BE49-F238E27FC236}">
                <a16:creationId xmlns:a16="http://schemas.microsoft.com/office/drawing/2014/main" id="{FB578E7B-B6E0-E9D4-7929-BDD59DEFFF1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0064CB-BA9E-F8E9-BCF6-CE9CE1165E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D76A257-68EF-4F28-AE70-95D0FD04E48E}" type="datetime1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5/7/2026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E622F6-9AAB-EAC2-DE54-BDBB03ED96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7F87A5-F0DC-27F2-4473-35766E0E37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BE0B896-C7F0-4857-BDFA-ED26204AAAE4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0416053-2771-FA7E-6AD1-5791E65B2CC1}"/>
              </a:ext>
            </a:extLst>
          </p:cNvPr>
          <p:cNvSpPr/>
          <p:nvPr/>
        </p:nvSpPr>
        <p:spPr>
          <a:xfrm>
            <a:off x="-228600" y="304800"/>
            <a:ext cx="9601200" cy="1219200"/>
          </a:xfrm>
          <a:prstGeom prst="rect">
            <a:avLst/>
          </a:prstGeom>
          <a:solidFill>
            <a:srgbClr val="4609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31" name="Title Placeholder 1">
            <a:extLst>
              <a:ext uri="{FF2B5EF4-FFF2-40B4-BE49-F238E27FC236}">
                <a16:creationId xmlns:a16="http://schemas.microsoft.com/office/drawing/2014/main" id="{5A9201B1-39B6-D5AF-DE80-35A359F7E0CD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2286000" y="274638"/>
            <a:ext cx="6400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pic>
        <p:nvPicPr>
          <p:cNvPr id="1032" name="Picture 8">
            <a:extLst>
              <a:ext uri="{FF2B5EF4-FFF2-40B4-BE49-F238E27FC236}">
                <a16:creationId xmlns:a16="http://schemas.microsoft.com/office/drawing/2014/main" id="{C90AD1AA-7DC3-C468-20A3-5D446E3A83A3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85800"/>
            <a:ext cx="1143000" cy="55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4094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</p:sldLayoutIdLst>
  <p:hf hdr="0" ftr="0" dt="0"/>
  <p:txStyles>
    <p:titleStyle>
      <a:lvl1pPr algn="r" rtl="0" eaLnBrk="1" fontAlgn="base" hangingPunct="1">
        <a:spcBef>
          <a:spcPct val="0"/>
        </a:spcBef>
        <a:spcAft>
          <a:spcPct val="0"/>
        </a:spcAft>
        <a:defRPr sz="3200" b="1" kern="1200">
          <a:solidFill>
            <a:schemeClr val="bg1"/>
          </a:solidFill>
          <a:latin typeface="Arial" panose="020B0604020202020204" pitchFamily="34" charset="0"/>
          <a:ea typeface="MS PGothic" panose="020B0600070205080204" pitchFamily="34" charset="-128"/>
          <a:cs typeface="Arial" panose="020B0604020202020204" pitchFamily="34" charset="0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anose="020B0604020202020204" pitchFamily="34" charset="0"/>
          <a:ea typeface="MS PGothic" panose="020B0600070205080204" pitchFamily="34" charset="-128"/>
          <a:cs typeface="Arial" panose="020B0604020202020204" pitchFamily="34" charset="0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anose="020B0604020202020204" pitchFamily="34" charset="0"/>
          <a:ea typeface="MS PGothic" panose="020B0600070205080204" pitchFamily="34" charset="-128"/>
          <a:cs typeface="Arial" panose="020B0604020202020204" pitchFamily="34" charset="0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anose="020B0604020202020204" pitchFamily="34" charset="0"/>
          <a:ea typeface="MS PGothic" panose="020B0600070205080204" pitchFamily="34" charset="-128"/>
          <a:cs typeface="Arial" panose="020B0604020202020204" pitchFamily="34" charset="0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anose="020B0604020202020204" pitchFamily="34" charset="0"/>
          <a:ea typeface="MS PGothic" panose="020B0600070205080204" pitchFamily="34" charset="-128"/>
          <a:cs typeface="Arial" panose="020B0604020202020204" pitchFamily="34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anose="020B0604020202020204" pitchFamily="34" charset="0"/>
          <a:ea typeface="MS PGothic" panose="020B0600070205080204" pitchFamily="34" charset="-128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anose="020B0604020202020204" pitchFamily="34" charset="0"/>
          <a:ea typeface="MS PGothic" panose="020B0600070205080204" pitchFamily="34" charset="-128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anose="020B0604020202020204" pitchFamily="34" charset="0"/>
          <a:ea typeface="MS PGothic" panose="020B0600070205080204" pitchFamily="34" charset="-128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anose="020B0604020202020204" pitchFamily="34" charset="0"/>
          <a:ea typeface="MS PGothic" panose="020B0600070205080204" pitchFamily="34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rgbClr val="592C82"/>
          </a:solidFill>
          <a:latin typeface="Arial" panose="020B0604020202020204" pitchFamily="34" charset="0"/>
          <a:ea typeface="MS PGothic" panose="020B0600070205080204" pitchFamily="34" charset="-128"/>
          <a:cs typeface="Arial" panose="020B0604020202020204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rgbClr val="7F7F7F"/>
          </a:solidFill>
          <a:latin typeface="+mn-lt"/>
          <a:ea typeface="MS PGothic" panose="020B0600070205080204" pitchFamily="34" charset="-128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7F7F7F"/>
          </a:solidFill>
          <a:latin typeface="+mn-lt"/>
          <a:ea typeface="MS PGothic" panose="020B0600070205080204" pitchFamily="34" charset="-128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rgbClr val="7F7F7F"/>
          </a:solidFill>
          <a:latin typeface="+mn-lt"/>
          <a:ea typeface="MS PGothic" panose="020B0600070205080204" pitchFamily="34" charset="-128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rgbClr val="7F7F7F"/>
          </a:solidFill>
          <a:latin typeface="+mn-lt"/>
          <a:ea typeface="MS PGothic" panose="020B0600070205080204" pitchFamily="34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8.jpe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Traffic signs PNG Images">
            <a:extLst>
              <a:ext uri="{FF2B5EF4-FFF2-40B4-BE49-F238E27FC236}">
                <a16:creationId xmlns:a16="http://schemas.microsoft.com/office/drawing/2014/main" id="{612E1FF3-DA23-4356-A9AE-79EFA992C2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 amt="2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59667" y1="47667" x2="59667" y2="47667"/>
                        <a14:foregroundMark x1="82667" y1="29167" x2="82667" y2="291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616401"/>
            <a:ext cx="4572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tcu-frog-purple">
            <a:extLst>
              <a:ext uri="{FF2B5EF4-FFF2-40B4-BE49-F238E27FC236}">
                <a16:creationId xmlns:a16="http://schemas.microsoft.com/office/drawing/2014/main" id="{3F408597-DB98-42BD-B2E1-8282B70F7C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0340" y="5707340"/>
            <a:ext cx="1282831" cy="962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86F0174-507D-4E6C-B397-4B44B8CB4E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0" y="274638"/>
            <a:ext cx="6400800" cy="1143000"/>
          </a:xfrm>
        </p:spPr>
        <p:txBody>
          <a:bodyPr/>
          <a:lstStyle/>
          <a:p>
            <a:r>
              <a:rPr lang="en-US" dirty="0"/>
              <a:t>Recommended Purchases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08096D-3D10-4DED-959B-0B10AA9BF6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en-US" sz="1800" dirty="0"/>
              <a:t>Purchasing Card	</a:t>
            </a:r>
          </a:p>
          <a:p>
            <a:pPr lvl="1"/>
            <a:r>
              <a:rPr lang="en-US" sz="1600" dirty="0"/>
              <a:t>Tangible goods under $2500</a:t>
            </a:r>
          </a:p>
          <a:p>
            <a:pPr lvl="1"/>
            <a:r>
              <a:rPr lang="en-US" sz="1600" dirty="0"/>
              <a:t>Books (not from TCU Bookstore)</a:t>
            </a:r>
          </a:p>
          <a:p>
            <a:pPr lvl="1"/>
            <a:r>
              <a:rPr lang="en-US" sz="1600" dirty="0"/>
              <a:t>Instructional, event &amp; office supplies</a:t>
            </a:r>
          </a:p>
          <a:p>
            <a:pPr lvl="1"/>
            <a:r>
              <a:rPr lang="en-US" sz="1600" dirty="0"/>
              <a:t>Gift cards (see restrictions)</a:t>
            </a:r>
          </a:p>
          <a:p>
            <a:pPr lvl="1"/>
            <a:r>
              <a:rPr lang="en-US" sz="1600" dirty="0"/>
              <a:t>Dues, professional memberships, publication fees under $2500</a:t>
            </a:r>
          </a:p>
          <a:p>
            <a:pPr lvl="1"/>
            <a:r>
              <a:rPr lang="en-US" sz="1600" dirty="0"/>
              <a:t>Marketing items not custom or branded</a:t>
            </a:r>
          </a:p>
          <a:p>
            <a:endParaRPr lang="en-US" sz="1800" dirty="0"/>
          </a:p>
          <a:p>
            <a:r>
              <a:rPr lang="en-US" sz="1800" dirty="0"/>
              <a:t>Travel Card</a:t>
            </a:r>
          </a:p>
          <a:p>
            <a:pPr lvl="1"/>
            <a:r>
              <a:rPr lang="en-US" sz="1600" dirty="0"/>
              <a:t>Food pick up/drop off orders</a:t>
            </a:r>
          </a:p>
          <a:p>
            <a:pPr lvl="1"/>
            <a:r>
              <a:rPr lang="en-US" sz="1600" dirty="0"/>
              <a:t>Travel arrangements</a:t>
            </a:r>
          </a:p>
          <a:p>
            <a:pPr lvl="1"/>
            <a:r>
              <a:rPr lang="en-US" sz="1600" dirty="0"/>
              <a:t>Guest/candidate travel arrangements</a:t>
            </a:r>
          </a:p>
          <a:p>
            <a:pPr lvl="1"/>
            <a:r>
              <a:rPr lang="en-US" sz="1600" dirty="0"/>
              <a:t>Conference registration fees</a:t>
            </a:r>
          </a:p>
          <a:p>
            <a:pPr marL="0" indent="0">
              <a:buNone/>
            </a:pPr>
            <a:endParaRPr lang="en-US" sz="1800" dirty="0"/>
          </a:p>
          <a:p>
            <a:r>
              <a:rPr lang="en-US" sz="1800" dirty="0"/>
              <a:t>University AirCard</a:t>
            </a:r>
          </a:p>
          <a:p>
            <a:pPr lvl="1"/>
            <a:r>
              <a:rPr lang="en-US" sz="1600" dirty="0"/>
              <a:t>Airfare only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DD0DF8-D134-402C-815A-6BAE3E4F1D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 lvl="0"/>
            <a:fld id="{5BEF1708-DD56-4BA0-9D33-493FCBC5B99E}" type="slidenum">
              <a:rPr lang="en-US" altLang="en-US" noProof="0" smtClean="0"/>
              <a:pPr lvl="0"/>
              <a:t>1</a:t>
            </a:fld>
            <a:endParaRPr lang="en-US" altLang="en-US" noProof="0"/>
          </a:p>
        </p:txBody>
      </p:sp>
    </p:spTree>
    <p:extLst>
      <p:ext uri="{BB962C8B-B14F-4D97-AF65-F5344CB8AC3E}">
        <p14:creationId xmlns:p14="http://schemas.microsoft.com/office/powerpoint/2010/main" val="2479120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tcu-frog-purple">
            <a:extLst>
              <a:ext uri="{FF2B5EF4-FFF2-40B4-BE49-F238E27FC236}">
                <a16:creationId xmlns:a16="http://schemas.microsoft.com/office/drawing/2014/main" id="{240B4D81-F5AF-4508-B05C-38F6904BF5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0340" y="5707340"/>
            <a:ext cx="1282831" cy="962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Go Sign Images – Browse 224,415 Stock Photos, Vectors, and Video | Adobe  Stock">
            <a:extLst>
              <a:ext uri="{FF2B5EF4-FFF2-40B4-BE49-F238E27FC236}">
                <a16:creationId xmlns:a16="http://schemas.microsoft.com/office/drawing/2014/main" id="{C367927A-F1CD-4BA4-BAD8-7F2401F8A90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62" t="12483" r="55098" b="12222"/>
          <a:stretch/>
        </p:blipFill>
        <p:spPr bwMode="auto">
          <a:xfrm>
            <a:off x="2262189" y="1650273"/>
            <a:ext cx="4619622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le 9">
            <a:extLst>
              <a:ext uri="{FF2B5EF4-FFF2-40B4-BE49-F238E27FC236}">
                <a16:creationId xmlns:a16="http://schemas.microsoft.com/office/drawing/2014/main" id="{8B7AB6A0-9D27-42C9-BB1B-F554FB84F6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Unauthorized Purchases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8CD77B-2CFD-4748-9E2B-0818585641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en-US" sz="1800" dirty="0"/>
              <a:t>Services of any kind</a:t>
            </a:r>
          </a:p>
          <a:p>
            <a:pPr lvl="1"/>
            <a:r>
              <a:rPr lang="en-US" sz="1600" dirty="0"/>
              <a:t>May require a contract, must be paid through Jaggaer, no deposits on cards allowed</a:t>
            </a:r>
          </a:p>
          <a:p>
            <a:pPr lvl="1"/>
            <a:r>
              <a:rPr lang="en-US" sz="1600" dirty="0"/>
              <a:t>Questions? Procurement@tcu.edu and Contract_Questions@tcu.edu</a:t>
            </a:r>
          </a:p>
          <a:p>
            <a:r>
              <a:rPr lang="en-US" sz="1800" dirty="0"/>
              <a:t>Deposits</a:t>
            </a:r>
          </a:p>
          <a:p>
            <a:pPr lvl="1"/>
            <a:r>
              <a:rPr lang="en-US" sz="1600" dirty="0"/>
              <a:t>Split payments are not permitted. </a:t>
            </a:r>
          </a:p>
          <a:p>
            <a:pPr lvl="1"/>
            <a:r>
              <a:rPr lang="en-US" sz="1600" dirty="0"/>
              <a:t>Deposits are only permitted for rental cars and non-group hotel stays.</a:t>
            </a:r>
          </a:p>
          <a:p>
            <a:r>
              <a:rPr lang="en-US" sz="1800" dirty="0"/>
              <a:t>Catering</a:t>
            </a:r>
          </a:p>
          <a:p>
            <a:pPr lvl="1"/>
            <a:r>
              <a:rPr lang="en-US" sz="1600" dirty="0"/>
              <a:t>Defined as “anything beyond pickup/drop off of prepared food.”</a:t>
            </a:r>
          </a:p>
          <a:p>
            <a:pPr lvl="1"/>
            <a:r>
              <a:rPr lang="en-US" sz="1600" dirty="0"/>
              <a:t>Requires a contract, must be paid through Jaggaer, no deposits on cards allowed</a:t>
            </a:r>
          </a:p>
          <a:p>
            <a:r>
              <a:rPr lang="en-US" sz="2000" dirty="0"/>
              <a:t>Branded, custom, or logo items</a:t>
            </a:r>
          </a:p>
          <a:p>
            <a:pPr lvl="1"/>
            <a:r>
              <a:rPr lang="en-US" sz="1600" dirty="0"/>
              <a:t>Considered a service, purchase in Jaggaer</a:t>
            </a:r>
          </a:p>
          <a:p>
            <a:r>
              <a:rPr lang="en-US" sz="2000" dirty="0"/>
              <a:t>Vendors Under Contract</a:t>
            </a:r>
          </a:p>
          <a:p>
            <a:pPr lvl="1"/>
            <a:r>
              <a:rPr lang="en-US" sz="1600" dirty="0"/>
              <a:t>Default payment method is invoicing through Jaggaer</a:t>
            </a:r>
          </a:p>
          <a:p>
            <a:pPr lvl="1"/>
            <a:r>
              <a:rPr lang="en-US" sz="1600" dirty="0"/>
              <a:t>Contract must explicitly state card payment only</a:t>
            </a:r>
          </a:p>
          <a:p>
            <a:pPr lvl="1"/>
            <a:r>
              <a:rPr lang="en-US" sz="1600" dirty="0"/>
              <a:t>Must allow sufficient time for proper payment methods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966E739-CFFF-4544-9D92-D19E64A3B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 lvl="0"/>
            <a:fld id="{5BEF1708-DD56-4BA0-9D33-493FCBC5B99E}" type="slidenum">
              <a:rPr lang="en-US" altLang="en-US" noProof="0" smtClean="0"/>
              <a:pPr lvl="0"/>
              <a:t>2</a:t>
            </a:fld>
            <a:endParaRPr lang="en-US" altLang="en-US" noProof="0"/>
          </a:p>
        </p:txBody>
      </p:sp>
    </p:spTree>
    <p:extLst>
      <p:ext uri="{BB962C8B-B14F-4D97-AF65-F5344CB8AC3E}">
        <p14:creationId xmlns:p14="http://schemas.microsoft.com/office/powerpoint/2010/main" val="2230332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tcu-frog-purple">
            <a:extLst>
              <a:ext uri="{FF2B5EF4-FFF2-40B4-BE49-F238E27FC236}">
                <a16:creationId xmlns:a16="http://schemas.microsoft.com/office/drawing/2014/main" id="{240B4D81-F5AF-4508-B05C-38F6904BF5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0340" y="5707340"/>
            <a:ext cx="1282831" cy="962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Go Sign Images – Browse 224,415 Stock Photos, Vectors, and Video | Adobe  Stock">
            <a:extLst>
              <a:ext uri="{FF2B5EF4-FFF2-40B4-BE49-F238E27FC236}">
                <a16:creationId xmlns:a16="http://schemas.microsoft.com/office/drawing/2014/main" id="{C367927A-F1CD-4BA4-BAD8-7F2401F8A90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62" t="12483" r="55098" b="12222"/>
          <a:stretch/>
        </p:blipFill>
        <p:spPr bwMode="auto">
          <a:xfrm>
            <a:off x="2262189" y="1650273"/>
            <a:ext cx="4619622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le 9">
            <a:extLst>
              <a:ext uri="{FF2B5EF4-FFF2-40B4-BE49-F238E27FC236}">
                <a16:creationId xmlns:a16="http://schemas.microsoft.com/office/drawing/2014/main" id="{8B7AB6A0-9D27-42C9-BB1B-F554FB84F6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Unauthorized Purchases: Common Items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8CD77B-2CFD-4748-9E2B-0818585641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en-US" sz="2000" dirty="0"/>
              <a:t>Payment of invoices (non-travel) over $2500</a:t>
            </a:r>
          </a:p>
          <a:p>
            <a:pPr lvl="1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Must be paid through Jaggaer</a:t>
            </a:r>
          </a:p>
          <a:p>
            <a:r>
              <a:rPr lang="en-US" sz="2000" dirty="0"/>
              <a:t>Payments to individuals</a:t>
            </a:r>
          </a:p>
          <a:p>
            <a:pPr lvl="1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Taxation implications</a:t>
            </a:r>
          </a:p>
          <a:p>
            <a:r>
              <a:rPr lang="en-US" sz="2000" dirty="0"/>
              <a:t>Cash refunds for purchases</a:t>
            </a:r>
          </a:p>
          <a:p>
            <a:pPr lvl="1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All refunds must be processed back to the same method of payment</a:t>
            </a:r>
          </a:p>
          <a:p>
            <a:r>
              <a:rPr lang="en-US" sz="2000" dirty="0"/>
              <a:t>eBay</a:t>
            </a:r>
          </a:p>
          <a:p>
            <a:pPr lvl="1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Special acquisitions exception available</a:t>
            </a:r>
          </a:p>
          <a:p>
            <a:r>
              <a:rPr lang="en-US" sz="2000" dirty="0"/>
              <a:t>Any payments to a TCU campus vendor</a:t>
            </a:r>
          </a:p>
          <a:p>
            <a:pPr lvl="1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TCU bookstore</a:t>
            </a:r>
          </a:p>
          <a:p>
            <a:pPr lvl="1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Event tickets</a:t>
            </a:r>
          </a:p>
          <a:p>
            <a:pPr lvl="1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Extended education classes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966E739-CFFF-4544-9D92-D19E64A3B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 lvl="0"/>
            <a:fld id="{5BEF1708-DD56-4BA0-9D33-493FCBC5B99E}" type="slidenum">
              <a:rPr lang="en-US" altLang="en-US" noProof="0" smtClean="0"/>
              <a:pPr lvl="0"/>
              <a:t>3</a:t>
            </a:fld>
            <a:endParaRPr lang="en-US" altLang="en-US" noProof="0"/>
          </a:p>
        </p:txBody>
      </p:sp>
    </p:spTree>
    <p:extLst>
      <p:ext uri="{BB962C8B-B14F-4D97-AF65-F5344CB8AC3E}">
        <p14:creationId xmlns:p14="http://schemas.microsoft.com/office/powerpoint/2010/main" val="1108138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tcu-frog-purple">
            <a:extLst>
              <a:ext uri="{FF2B5EF4-FFF2-40B4-BE49-F238E27FC236}">
                <a16:creationId xmlns:a16="http://schemas.microsoft.com/office/drawing/2014/main" id="{8BE821FA-43E2-4A5E-B29C-4B67D60B9C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0340" y="5707340"/>
            <a:ext cx="1282831" cy="962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Go Sign Images – Browse 224,415 Stock Photos, Vectors, and Video | Adobe  Stock">
            <a:extLst>
              <a:ext uri="{FF2B5EF4-FFF2-40B4-BE49-F238E27FC236}">
                <a16:creationId xmlns:a16="http://schemas.microsoft.com/office/drawing/2014/main" id="{C367927A-F1CD-4BA4-BAD8-7F2401F8A90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62" t="12483" r="55098" b="12222"/>
          <a:stretch/>
        </p:blipFill>
        <p:spPr bwMode="auto">
          <a:xfrm>
            <a:off x="2262189" y="1650273"/>
            <a:ext cx="4619622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le 9">
            <a:extLst>
              <a:ext uri="{FF2B5EF4-FFF2-40B4-BE49-F238E27FC236}">
                <a16:creationId xmlns:a16="http://schemas.microsoft.com/office/drawing/2014/main" id="{2140937F-822B-4AC1-8720-B6CEE442D8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Unauthorized Purchases: Additional Restrictions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8CD77B-2CFD-4748-9E2B-0818585641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en-US" sz="1800" dirty="0"/>
              <a:t>Gift card purchases on Travel Cards (use PCard)</a:t>
            </a:r>
          </a:p>
          <a:p>
            <a:pPr lvl="1"/>
            <a:r>
              <a:rPr lang="en-US" sz="1600" dirty="0"/>
              <a:t>All gift cards are reportable income and taxable to the recipient</a:t>
            </a:r>
          </a:p>
          <a:p>
            <a:r>
              <a:rPr lang="en-US" sz="1800" dirty="0"/>
              <a:t>Prohibited purchases with no exceptions:</a:t>
            </a:r>
          </a:p>
          <a:p>
            <a:pPr lvl="1"/>
            <a:r>
              <a:rPr lang="en-US" sz="1600" dirty="0"/>
              <a:t>Drugs or other controlled substances</a:t>
            </a:r>
          </a:p>
          <a:p>
            <a:pPr lvl="1"/>
            <a:r>
              <a:rPr lang="en-US" sz="1600" dirty="0"/>
              <a:t>Chemicals or hazardous materials</a:t>
            </a:r>
          </a:p>
          <a:p>
            <a:pPr lvl="1"/>
            <a:r>
              <a:rPr lang="en-US" sz="1600" dirty="0"/>
              <a:t>Laboratory animals</a:t>
            </a:r>
          </a:p>
          <a:p>
            <a:pPr lvl="1"/>
            <a:r>
              <a:rPr lang="en-US" sz="1600" dirty="0"/>
              <a:t>Gambling</a:t>
            </a:r>
          </a:p>
          <a:p>
            <a:r>
              <a:rPr lang="en-US" sz="1800" dirty="0"/>
              <a:t>Regulated specialty research substances</a:t>
            </a:r>
          </a:p>
          <a:p>
            <a:r>
              <a:rPr lang="en-US" sz="1800" dirty="0"/>
              <a:t>Vendors with established punchout catalogs</a:t>
            </a:r>
          </a:p>
          <a:p>
            <a:pPr lvl="1"/>
            <a:r>
              <a:rPr lang="en-US" sz="1600" dirty="0"/>
              <a:t>Including Amazon. Prime Memberships are prohibited.</a:t>
            </a:r>
          </a:p>
          <a:p>
            <a:r>
              <a:rPr lang="en-US" sz="1800" dirty="0"/>
              <a:t>Vendors designated by Procurement to require a Purchase Order</a:t>
            </a:r>
          </a:p>
          <a:p>
            <a:r>
              <a:rPr lang="en-US" sz="1800" dirty="0"/>
              <a:t>Personal purchases</a:t>
            </a:r>
          </a:p>
          <a:p>
            <a:r>
              <a:rPr lang="en-US" sz="1800" dirty="0"/>
              <a:t>Review the University Credit Card Policy for a full list</a:t>
            </a:r>
          </a:p>
          <a:p>
            <a:r>
              <a:rPr lang="en-US" sz="1800" dirty="0"/>
              <a:t>Review the Procurement Policy for supplier information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D5B0B8F-62E1-473A-9829-6B43B0B760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 lvl="0"/>
            <a:fld id="{5BEF1708-DD56-4BA0-9D33-493FCBC5B99E}" type="slidenum">
              <a:rPr lang="en-US" altLang="en-US" noProof="0" smtClean="0"/>
              <a:pPr lvl="0"/>
              <a:t>4</a:t>
            </a:fld>
            <a:endParaRPr lang="en-US" altLang="en-US" noProof="0"/>
          </a:p>
        </p:txBody>
      </p:sp>
    </p:spTree>
    <p:extLst>
      <p:ext uri="{BB962C8B-B14F-4D97-AF65-F5344CB8AC3E}">
        <p14:creationId xmlns:p14="http://schemas.microsoft.com/office/powerpoint/2010/main" val="2439275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ATIONID" val="7149ea2f-caea-4961-b41e-1e5e3871e8d3"/>
</p:tagLst>
</file>

<file path=ppt/theme/theme1.xml><?xml version="1.0" encoding="utf-8"?>
<a:theme xmlns:a="http://schemas.openxmlformats.org/drawingml/2006/main" name="TCU power point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CU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CU Theme" id="{D731C902-E03D-421C-83C7-69CB2749F5DE}" vid="{78C7BE60-D5D7-406B-9198-3689795C31C4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A7D5579D9ADCF4AA007A8A706DE35C2" ma:contentTypeVersion="14" ma:contentTypeDescription="Create a new document." ma:contentTypeScope="" ma:versionID="23600f7977aed215f084f9b53e1372bb">
  <xsd:schema xmlns:xsd="http://www.w3.org/2001/XMLSchema" xmlns:xs="http://www.w3.org/2001/XMLSchema" xmlns:p="http://schemas.microsoft.com/office/2006/metadata/properties" xmlns:ns2="1457eeb0-f317-49f7-9d3d-7486125036be" xmlns:ns3="a63ef5fd-e8a6-49c1-9eab-c8b55f3689bc" xmlns:ns4="32dcd8e0-6309-4fb5-beaf-f48a3e91c15a" targetNamespace="http://schemas.microsoft.com/office/2006/metadata/properties" ma:root="true" ma:fieldsID="fb0e08150816e8db426607d2ca7f7722" ns2:_="" ns3:_="" ns4:_="">
    <xsd:import namespace="1457eeb0-f317-49f7-9d3d-7486125036be"/>
    <xsd:import namespace="a63ef5fd-e8a6-49c1-9eab-c8b55f3689bc"/>
    <xsd:import namespace="32dcd8e0-6309-4fb5-beaf-f48a3e91c15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4:TaxCatchAll" minOccurs="0"/>
                <xsd:element ref="ns2:MediaServiceGenerationTime" minOccurs="0"/>
                <xsd:element ref="ns2:MediaServiceEventHashCode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457eeb0-f317-49f7-9d3d-7486125036b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e67bf36d-3fcc-4aa8-bfde-c80b0dc9113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63ef5fd-e8a6-49c1-9eab-c8b55f3689bc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2dcd8e0-6309-4fb5-beaf-f48a3e91c15a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b5a152be-5b3d-4f71-8294-5d7f38d77bf2}" ma:internalName="TaxCatchAll" ma:showField="CatchAllData" ma:web="a63ef5fd-e8a6-49c1-9eab-c8b55f3689b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1457eeb0-f317-49f7-9d3d-7486125036be">
      <Terms xmlns="http://schemas.microsoft.com/office/infopath/2007/PartnerControls"/>
    </lcf76f155ced4ddcb4097134ff3c332f>
    <TaxCatchAll xmlns="32dcd8e0-6309-4fb5-beaf-f48a3e91c15a" xsi:nil="true"/>
  </documentManagement>
</p:properties>
</file>

<file path=customXml/itemProps1.xml><?xml version="1.0" encoding="utf-8"?>
<ds:datastoreItem xmlns:ds="http://schemas.openxmlformats.org/officeDocument/2006/customXml" ds:itemID="{49623B0C-0F77-4C19-9314-711A615545B5}">
  <ds:schemaRefs>
    <ds:schemaRef ds:uri="1457eeb0-f317-49f7-9d3d-7486125036be"/>
    <ds:schemaRef ds:uri="32dcd8e0-6309-4fb5-beaf-f48a3e91c15a"/>
    <ds:schemaRef ds:uri="a63ef5fd-e8a6-49c1-9eab-c8b55f3689bc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8F06D5C0-F4AE-446A-9E3F-42CD17D5CC8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68E4470-6D8B-4FE3-881D-872C52C02081}">
  <ds:schemaRefs>
    <ds:schemaRef ds:uri="a63ef5fd-e8a6-49c1-9eab-c8b55f3689bc"/>
    <ds:schemaRef ds:uri="1457eeb0-f317-49f7-9d3d-7486125036be"/>
    <ds:schemaRef ds:uri="http://schemas.microsoft.com/office/infopath/2007/PartnerControls"/>
    <ds:schemaRef ds:uri="http://schemas.microsoft.com/office/2006/metadata/properties"/>
    <ds:schemaRef ds:uri="http://purl.org/dc/elements/1.1/"/>
    <ds:schemaRef ds:uri="http://www.w3.org/XML/1998/namespace"/>
    <ds:schemaRef ds:uri="32dcd8e0-6309-4fb5-beaf-f48a3e91c15a"/>
    <ds:schemaRef ds:uri="http://schemas.microsoft.com/office/2006/documentManagement/types"/>
    <ds:schemaRef ds:uri="http://schemas.openxmlformats.org/package/2006/metadata/core-properties"/>
    <ds:schemaRef ds:uri="http://purl.org/dc/dcmitype/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3670</TotalTime>
  <Words>352</Words>
  <Application>Microsoft Office PowerPoint</Application>
  <PresentationFormat>On-screen Show (4:3)</PresentationFormat>
  <Paragraphs>73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TCU power point template</vt:lpstr>
      <vt:lpstr>TCU Theme</vt:lpstr>
      <vt:lpstr>Recommended Purchases</vt:lpstr>
      <vt:lpstr>Unauthorized Purchases</vt:lpstr>
      <vt:lpstr>Unauthorized Purchases: Common Items</vt:lpstr>
      <vt:lpstr>Unauthorized Purchases: Additional Restrictions</vt:lpstr>
    </vt:vector>
  </TitlesOfParts>
  <Company>Texas Christian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TCU Purchasing Card Program Policies and Procedures</dc:title>
  <dc:creator>sw-BGWalker</dc:creator>
  <cp:lastModifiedBy>Held, Mary Grace</cp:lastModifiedBy>
  <cp:revision>196</cp:revision>
  <cp:lastPrinted>2019-01-15T23:08:50Z</cp:lastPrinted>
  <dcterms:created xsi:type="dcterms:W3CDTF">2016-05-16T18:27:15Z</dcterms:created>
  <dcterms:modified xsi:type="dcterms:W3CDTF">2026-05-07T14:04:56Z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0x0101003A7D5579D9ADCF4AA007A8A706DE35C2</vt:lpwstr>
  </property>
  <property fmtid="{D5CDD505-2E9C-101B-9397-08002B2CF9AE}" pid="3" name="MediaServiceImageTags">
    <vt:lpwstr/>
  </property>
</Properties>
</file>