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8" r:id="rId2"/>
  </p:sldMasterIdLst>
  <p:notesMasterIdLst>
    <p:notesMasterId r:id="rId39"/>
  </p:notesMasterIdLst>
  <p:handoutMasterIdLst>
    <p:handoutMasterId r:id="rId40"/>
  </p:handoutMasterIdLst>
  <p:sldIdLst>
    <p:sldId id="256" r:id="rId3"/>
    <p:sldId id="346" r:id="rId4"/>
    <p:sldId id="355" r:id="rId5"/>
    <p:sldId id="348" r:id="rId6"/>
    <p:sldId id="349" r:id="rId7"/>
    <p:sldId id="350" r:id="rId8"/>
    <p:sldId id="357" r:id="rId9"/>
    <p:sldId id="356" r:id="rId10"/>
    <p:sldId id="264" r:id="rId11"/>
    <p:sldId id="273" r:id="rId12"/>
    <p:sldId id="275" r:id="rId13"/>
    <p:sldId id="338" r:id="rId14"/>
    <p:sldId id="265" r:id="rId15"/>
    <p:sldId id="358" r:id="rId16"/>
    <p:sldId id="274" r:id="rId17"/>
    <p:sldId id="345" r:id="rId18"/>
    <p:sldId id="351" r:id="rId19"/>
    <p:sldId id="335" r:id="rId20"/>
    <p:sldId id="339" r:id="rId21"/>
    <p:sldId id="337" r:id="rId22"/>
    <p:sldId id="277" r:id="rId23"/>
    <p:sldId id="333" r:id="rId24"/>
    <p:sldId id="334" r:id="rId25"/>
    <p:sldId id="352" r:id="rId26"/>
    <p:sldId id="332" r:id="rId27"/>
    <p:sldId id="353" r:id="rId28"/>
    <p:sldId id="331" r:id="rId29"/>
    <p:sldId id="280" r:id="rId30"/>
    <p:sldId id="341" r:id="rId31"/>
    <p:sldId id="260" r:id="rId32"/>
    <p:sldId id="259" r:id="rId33"/>
    <p:sldId id="261" r:id="rId34"/>
    <p:sldId id="336" r:id="rId35"/>
    <p:sldId id="282" r:id="rId36"/>
    <p:sldId id="342" r:id="rId37"/>
    <p:sldId id="354" r:id="rId38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26A1"/>
    <a:srgbClr val="460975"/>
    <a:srgbClr val="4D1979"/>
    <a:srgbClr val="592C82"/>
    <a:srgbClr val="520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667DC5-8961-4FF8-AD7A-01FF405689B9}" v="29" dt="2023-07-19T20:20:36.504"/>
    <p1510:client id="{25A384B3-4309-4512-BDD3-AEF2F5F16787}" v="576" dt="2023-07-20T15:17:07.867"/>
    <p1510:client id="{F71EB25B-1E14-467C-9C1D-65A27CFF6FAD}" v="611" dt="2023-07-20T20:53:19.4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9" d="100"/>
          <a:sy n="149" d="100"/>
        </p:scale>
        <p:origin x="466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7" d="100"/>
          <a:sy n="117" d="100"/>
        </p:scale>
        <p:origin x="-2080" y="-12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finance.tcu.edu/contracts-procurement-travel/contracts/#contract-elements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finance.tcu.edu/contracts-procurement-travel/contracts/#contract-element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CF5D13-5834-4A52-8528-6C70D10F62DA}" type="doc">
      <dgm:prSet loTypeId="urn:microsoft.com/office/officeart/2016/7/layout/ChevronBlockProcess" loCatId="process" qsTypeId="urn:microsoft.com/office/officeart/2005/8/quickstyle/3d1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6348CAD2-9C55-40B6-97DB-8251ED5128F4}">
      <dgm:prSet/>
      <dgm:spPr/>
      <dgm:t>
        <a:bodyPr/>
        <a:lstStyle/>
        <a:p>
          <a:r>
            <a:rPr lang="en-US" b="0" dirty="0">
              <a:latin typeface="Calibri"/>
              <a:ea typeface="Calibri"/>
              <a:cs typeface="Calibri"/>
            </a:rPr>
            <a:t>Supplier Registration</a:t>
          </a:r>
        </a:p>
      </dgm:t>
    </dgm:pt>
    <dgm:pt modelId="{68DEFB44-95D4-4CAC-AAA3-28E03655AC76}" type="parTrans" cxnId="{2B0BF3F9-548C-49D6-B6DF-87D32E702D14}">
      <dgm:prSet/>
      <dgm:spPr/>
      <dgm:t>
        <a:bodyPr/>
        <a:lstStyle/>
        <a:p>
          <a:endParaRPr lang="en-US"/>
        </a:p>
      </dgm:t>
    </dgm:pt>
    <dgm:pt modelId="{DB0B4F21-66AC-4657-92A0-81D3E454235F}" type="sibTrans" cxnId="{2B0BF3F9-548C-49D6-B6DF-87D32E702D14}">
      <dgm:prSet/>
      <dgm:spPr/>
      <dgm:t>
        <a:bodyPr/>
        <a:lstStyle/>
        <a:p>
          <a:endParaRPr lang="en-US"/>
        </a:p>
      </dgm:t>
    </dgm:pt>
    <dgm:pt modelId="{0E476D25-26E6-4113-A648-18847F1EEB0F}">
      <dgm:prSet/>
      <dgm:spPr/>
      <dgm:t>
        <a:bodyPr/>
        <a:lstStyle/>
        <a:p>
          <a:pPr rtl="0"/>
          <a:r>
            <a:rPr lang="en-US" dirty="0"/>
            <a:t>Supplier completes Supplier Qualification Form (SQF)</a:t>
          </a:r>
          <a:r>
            <a:rPr lang="en-US" dirty="0">
              <a:latin typeface="Calibri Light" panose="020F0302020204030204"/>
            </a:rPr>
            <a:t> </a:t>
          </a:r>
        </a:p>
      </dgm:t>
    </dgm:pt>
    <dgm:pt modelId="{A4DED0C3-76FE-4322-AFB7-679A159BE067}" type="parTrans" cxnId="{97A7285B-5B16-4DD4-A0FA-86E3B46CF994}">
      <dgm:prSet/>
      <dgm:spPr/>
      <dgm:t>
        <a:bodyPr/>
        <a:lstStyle/>
        <a:p>
          <a:endParaRPr lang="en-US"/>
        </a:p>
      </dgm:t>
    </dgm:pt>
    <dgm:pt modelId="{5DF3E841-6767-4B41-B721-39CBFBA60D50}" type="sibTrans" cxnId="{97A7285B-5B16-4DD4-A0FA-86E3B46CF994}">
      <dgm:prSet/>
      <dgm:spPr/>
      <dgm:t>
        <a:bodyPr/>
        <a:lstStyle/>
        <a:p>
          <a:endParaRPr lang="en-US"/>
        </a:p>
      </dgm:t>
    </dgm:pt>
    <dgm:pt modelId="{6A649849-3872-4315-B45C-1B808B581F6A}">
      <dgm:prSet/>
      <dgm:spPr/>
      <dgm:t>
        <a:bodyPr/>
        <a:lstStyle/>
        <a:p>
          <a:r>
            <a:rPr lang="en-US" dirty="0"/>
            <a:t>Requestor submits the SQF and W9 or W8 to Jaggaer.</a:t>
          </a:r>
        </a:p>
      </dgm:t>
    </dgm:pt>
    <dgm:pt modelId="{8ED1598D-9EFC-4C74-B184-CF896B1170E1}" type="parTrans" cxnId="{93286632-BA17-4920-BCDD-9D693E828309}">
      <dgm:prSet/>
      <dgm:spPr/>
      <dgm:t>
        <a:bodyPr/>
        <a:lstStyle/>
        <a:p>
          <a:endParaRPr lang="en-US"/>
        </a:p>
      </dgm:t>
    </dgm:pt>
    <dgm:pt modelId="{3AD09E96-CEA7-4E37-B360-9B6FACA028CA}" type="sibTrans" cxnId="{93286632-BA17-4920-BCDD-9D693E828309}">
      <dgm:prSet/>
      <dgm:spPr/>
      <dgm:t>
        <a:bodyPr/>
        <a:lstStyle/>
        <a:p>
          <a:endParaRPr lang="en-US"/>
        </a:p>
      </dgm:t>
    </dgm:pt>
    <dgm:pt modelId="{C9D0A8CD-0783-43DD-B65C-DEABD791454B}">
      <dgm:prSet/>
      <dgm:spPr/>
      <dgm:t>
        <a:bodyPr/>
        <a:lstStyle/>
        <a:p>
          <a:pPr rtl="0"/>
          <a:r>
            <a:rPr lang="en-US" dirty="0">
              <a:latin typeface="Calibri"/>
              <a:ea typeface="Calibri"/>
              <a:cs typeface="Calibri"/>
            </a:rPr>
            <a:t>Contract Request </a:t>
          </a:r>
        </a:p>
      </dgm:t>
    </dgm:pt>
    <dgm:pt modelId="{EAD7E944-419C-47ED-B056-C8ADCF7BFA9C}" type="parTrans" cxnId="{AF461009-F0C4-4CEC-812F-2DF46855284A}">
      <dgm:prSet/>
      <dgm:spPr/>
      <dgm:t>
        <a:bodyPr/>
        <a:lstStyle/>
        <a:p>
          <a:endParaRPr lang="en-US"/>
        </a:p>
      </dgm:t>
    </dgm:pt>
    <dgm:pt modelId="{2792F5D8-3D23-4058-8AE3-FA0AF5A65459}" type="sibTrans" cxnId="{AF461009-F0C4-4CEC-812F-2DF46855284A}">
      <dgm:prSet/>
      <dgm:spPr/>
      <dgm:t>
        <a:bodyPr/>
        <a:lstStyle/>
        <a:p>
          <a:endParaRPr lang="en-US"/>
        </a:p>
      </dgm:t>
    </dgm:pt>
    <dgm:pt modelId="{5062DEA4-E213-48F1-BCFC-8238CA8CEFC6}">
      <dgm:prSet/>
      <dgm:spPr/>
      <dgm:t>
        <a:bodyPr/>
        <a:lstStyle/>
        <a:p>
          <a:r>
            <a:rPr lang="en-US" dirty="0"/>
            <a:t>Requestor submits a Contract Request by uploading all applicable documents and providing required information. </a:t>
          </a:r>
        </a:p>
        <a:p>
          <a:r>
            <a:rPr lang="en-US" dirty="0"/>
            <a:t>See </a:t>
          </a:r>
          <a:r>
            <a:rPr lang="en-US" dirty="0">
              <a:hlinkClick xmlns:r="http://schemas.openxmlformats.org/officeDocument/2006/relationships" r:id="rId1"/>
            </a:rPr>
            <a:t>Contract Elements </a:t>
          </a:r>
          <a:r>
            <a:rPr lang="en-US" dirty="0"/>
            <a:t>on the TCU Contract Administration webpage.</a:t>
          </a:r>
        </a:p>
      </dgm:t>
    </dgm:pt>
    <dgm:pt modelId="{BA6F7FDC-2142-4CAE-AE50-CF268D540CE1}" type="parTrans" cxnId="{579E540E-828C-4E15-96F6-F083E5EE7BE6}">
      <dgm:prSet/>
      <dgm:spPr/>
      <dgm:t>
        <a:bodyPr/>
        <a:lstStyle/>
        <a:p>
          <a:endParaRPr lang="en-US"/>
        </a:p>
      </dgm:t>
    </dgm:pt>
    <dgm:pt modelId="{A8E5D435-2FAA-484C-994D-9B2BB023D5AD}" type="sibTrans" cxnId="{579E540E-828C-4E15-96F6-F083E5EE7BE6}">
      <dgm:prSet/>
      <dgm:spPr/>
      <dgm:t>
        <a:bodyPr/>
        <a:lstStyle/>
        <a:p>
          <a:endParaRPr lang="en-US"/>
        </a:p>
      </dgm:t>
    </dgm:pt>
    <dgm:pt modelId="{05F7AA34-1B2C-44FC-8A8A-6CCB48E8BFFD}">
      <dgm:prSet/>
      <dgm:spPr/>
      <dgm:t>
        <a:bodyPr/>
        <a:lstStyle/>
        <a:p>
          <a:r>
            <a:rPr lang="en-US" dirty="0"/>
            <a:t>When the Contract Request is approved, the Contract Team will create a Contract File.</a:t>
          </a:r>
        </a:p>
      </dgm:t>
    </dgm:pt>
    <dgm:pt modelId="{944D9E81-B07C-4B04-A3E6-79C468500219}" type="parTrans" cxnId="{E702ADA0-1C8B-4BD5-A9C3-EDEDE1BFE9B3}">
      <dgm:prSet/>
      <dgm:spPr/>
      <dgm:t>
        <a:bodyPr/>
        <a:lstStyle/>
        <a:p>
          <a:endParaRPr lang="en-US"/>
        </a:p>
      </dgm:t>
    </dgm:pt>
    <dgm:pt modelId="{FC421DA8-F2CB-4890-B11B-D0DCCAD2389C}" type="sibTrans" cxnId="{E702ADA0-1C8B-4BD5-A9C3-EDEDE1BFE9B3}">
      <dgm:prSet/>
      <dgm:spPr/>
      <dgm:t>
        <a:bodyPr/>
        <a:lstStyle/>
        <a:p>
          <a:endParaRPr lang="en-US"/>
        </a:p>
      </dgm:t>
    </dgm:pt>
    <dgm:pt modelId="{086C2EC3-C990-4236-AF83-62DAC4E7D643}">
      <dgm:prSet custT="1"/>
      <dgm:spPr/>
      <dgm:t>
        <a:bodyPr/>
        <a:lstStyle/>
        <a:p>
          <a:pPr rtl="0"/>
          <a:r>
            <a:rPr lang="en-US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Contract File</a:t>
          </a:r>
        </a:p>
      </dgm:t>
    </dgm:pt>
    <dgm:pt modelId="{4D67A8EB-3E1B-441D-806B-589B8B071569}" type="parTrans" cxnId="{6AA602EC-8EAF-424C-9C6C-206BE2EBF47E}">
      <dgm:prSet/>
      <dgm:spPr/>
      <dgm:t>
        <a:bodyPr/>
        <a:lstStyle/>
        <a:p>
          <a:endParaRPr lang="en-US"/>
        </a:p>
      </dgm:t>
    </dgm:pt>
    <dgm:pt modelId="{76636E3F-9D6A-4F5B-AF30-4B8ED49EA206}" type="sibTrans" cxnId="{6AA602EC-8EAF-424C-9C6C-206BE2EBF47E}">
      <dgm:prSet/>
      <dgm:spPr/>
      <dgm:t>
        <a:bodyPr/>
        <a:lstStyle/>
        <a:p>
          <a:endParaRPr lang="en-US"/>
        </a:p>
      </dgm:t>
    </dgm:pt>
    <dgm:pt modelId="{F23DA869-71B7-41B6-9B5C-EF0A330A9547}">
      <dgm:prSet/>
      <dgm:spPr/>
      <dgm:t>
        <a:bodyPr/>
        <a:lstStyle/>
        <a:p>
          <a:r>
            <a:rPr lang="en-US" dirty="0"/>
            <a:t>Connect with your Contract Manager.</a:t>
          </a:r>
        </a:p>
      </dgm:t>
    </dgm:pt>
    <dgm:pt modelId="{99218D3F-F47A-45C6-B7AA-8858B65447AE}" type="parTrans" cxnId="{7401077F-A98A-430A-B67D-AC671059B95B}">
      <dgm:prSet/>
      <dgm:spPr/>
      <dgm:t>
        <a:bodyPr/>
        <a:lstStyle/>
        <a:p>
          <a:endParaRPr lang="en-US"/>
        </a:p>
      </dgm:t>
    </dgm:pt>
    <dgm:pt modelId="{E1FB6028-5078-4A91-A028-97651A7D6B9D}" type="sibTrans" cxnId="{7401077F-A98A-430A-B67D-AC671059B95B}">
      <dgm:prSet/>
      <dgm:spPr/>
      <dgm:t>
        <a:bodyPr/>
        <a:lstStyle/>
        <a:p>
          <a:endParaRPr lang="en-US"/>
        </a:p>
      </dgm:t>
    </dgm:pt>
    <dgm:pt modelId="{70A621D4-A91E-4726-9BC7-4B6F4337EEB4}">
      <dgm:prSet/>
      <dgm:spPr/>
      <dgm:t>
        <a:bodyPr/>
        <a:lstStyle/>
        <a:p>
          <a:pPr rtl="0"/>
          <a:r>
            <a:rPr lang="en-US" dirty="0"/>
            <a:t>The Contract Team will review the documentation and determine other parties who need to review.</a:t>
          </a:r>
          <a:r>
            <a:rPr lang="en-US" dirty="0">
              <a:latin typeface="Calibri Light" panose="020F0302020204030204"/>
            </a:rPr>
            <a:t> </a:t>
          </a:r>
          <a:endParaRPr lang="en-US" dirty="0"/>
        </a:p>
      </dgm:t>
    </dgm:pt>
    <dgm:pt modelId="{E46868F7-9A69-42F6-A9C0-D1DE9E197C01}" type="parTrans" cxnId="{183A6FF8-72DF-4E8B-BDE4-59EFEBE573A8}">
      <dgm:prSet/>
      <dgm:spPr/>
      <dgm:t>
        <a:bodyPr/>
        <a:lstStyle/>
        <a:p>
          <a:endParaRPr lang="en-US"/>
        </a:p>
      </dgm:t>
    </dgm:pt>
    <dgm:pt modelId="{160076C4-7123-4B95-84AA-8F47A15BB8BE}" type="sibTrans" cxnId="{183A6FF8-72DF-4E8B-BDE4-59EFEBE573A8}">
      <dgm:prSet/>
      <dgm:spPr/>
      <dgm:t>
        <a:bodyPr/>
        <a:lstStyle/>
        <a:p>
          <a:endParaRPr lang="en-US"/>
        </a:p>
      </dgm:t>
    </dgm:pt>
    <dgm:pt modelId="{2B601937-9983-493E-9156-A6638E2ECF3B}">
      <dgm:prSet/>
      <dgm:spPr/>
      <dgm:t>
        <a:bodyPr/>
        <a:lstStyle/>
        <a:p>
          <a:r>
            <a:rPr lang="en-US" dirty="0"/>
            <a:t>The Contract Team will submit for approval and signature.</a:t>
          </a:r>
        </a:p>
      </dgm:t>
    </dgm:pt>
    <dgm:pt modelId="{D7D53D6B-6AD4-480C-8BDC-5E6A594CBB31}" type="parTrans" cxnId="{5912409D-624A-4CBD-8316-FC0B2F493BF3}">
      <dgm:prSet/>
      <dgm:spPr/>
      <dgm:t>
        <a:bodyPr/>
        <a:lstStyle/>
        <a:p>
          <a:endParaRPr lang="en-US"/>
        </a:p>
      </dgm:t>
    </dgm:pt>
    <dgm:pt modelId="{115D9ADD-4AD4-4C44-9F45-C9C24FB9E2D9}" type="sibTrans" cxnId="{5912409D-624A-4CBD-8316-FC0B2F493BF3}">
      <dgm:prSet/>
      <dgm:spPr/>
      <dgm:t>
        <a:bodyPr/>
        <a:lstStyle/>
        <a:p>
          <a:endParaRPr lang="en-US"/>
        </a:p>
      </dgm:t>
    </dgm:pt>
    <dgm:pt modelId="{FC636966-97C6-4514-A28D-625782C35E2F}">
      <dgm:prSet/>
      <dgm:spPr/>
      <dgm:t>
        <a:bodyPr/>
        <a:lstStyle/>
        <a:p>
          <a:r>
            <a:rPr lang="en-US" b="1" dirty="0"/>
            <a:t>Always Check the status of your contract!</a:t>
          </a:r>
        </a:p>
      </dgm:t>
    </dgm:pt>
    <dgm:pt modelId="{9F09A039-52A7-4CB2-9CEF-26A34EB8B189}" type="parTrans" cxnId="{C9A3C15C-A536-4349-AC5E-35A208B020E5}">
      <dgm:prSet/>
      <dgm:spPr/>
      <dgm:t>
        <a:bodyPr/>
        <a:lstStyle/>
        <a:p>
          <a:endParaRPr lang="en-US"/>
        </a:p>
      </dgm:t>
    </dgm:pt>
    <dgm:pt modelId="{BA02B745-C011-4EBA-8095-26972D0E0A48}" type="sibTrans" cxnId="{C9A3C15C-A536-4349-AC5E-35A208B020E5}">
      <dgm:prSet/>
      <dgm:spPr/>
      <dgm:t>
        <a:bodyPr/>
        <a:lstStyle/>
        <a:p>
          <a:endParaRPr lang="en-US"/>
        </a:p>
      </dgm:t>
    </dgm:pt>
    <dgm:pt modelId="{F61B5E77-B4A3-4B2B-8821-5696ED4ED127}" type="pres">
      <dgm:prSet presAssocID="{15CF5D13-5834-4A52-8528-6C70D10F62DA}" presName="Name0" presStyleCnt="0">
        <dgm:presLayoutVars>
          <dgm:dir/>
          <dgm:animLvl val="lvl"/>
          <dgm:resizeHandles val="exact"/>
        </dgm:presLayoutVars>
      </dgm:prSet>
      <dgm:spPr/>
    </dgm:pt>
    <dgm:pt modelId="{D9604A4E-BA91-473D-A96C-1CB89E8BAC67}" type="pres">
      <dgm:prSet presAssocID="{6348CAD2-9C55-40B6-97DB-8251ED5128F4}" presName="composite" presStyleCnt="0"/>
      <dgm:spPr/>
    </dgm:pt>
    <dgm:pt modelId="{3440FB90-BE87-4AA6-A3BC-FBC58AA35425}" type="pres">
      <dgm:prSet presAssocID="{6348CAD2-9C55-40B6-97DB-8251ED5128F4}" presName="parTx" presStyleLbl="alignNode1" presStyleIdx="0" presStyleCnt="3">
        <dgm:presLayoutVars>
          <dgm:chMax val="0"/>
          <dgm:chPref val="0"/>
        </dgm:presLayoutVars>
      </dgm:prSet>
      <dgm:spPr/>
    </dgm:pt>
    <dgm:pt modelId="{DEE79679-48CF-496C-9A61-ED5BC4D7F7F4}" type="pres">
      <dgm:prSet presAssocID="{6348CAD2-9C55-40B6-97DB-8251ED5128F4}" presName="desTx" presStyleLbl="alignAccFollowNode1" presStyleIdx="0" presStyleCnt="3">
        <dgm:presLayoutVars/>
      </dgm:prSet>
      <dgm:spPr/>
    </dgm:pt>
    <dgm:pt modelId="{FC7CBD0B-7C07-45FF-A8A6-5A97EF23913A}" type="pres">
      <dgm:prSet presAssocID="{DB0B4F21-66AC-4657-92A0-81D3E454235F}" presName="space" presStyleCnt="0"/>
      <dgm:spPr/>
    </dgm:pt>
    <dgm:pt modelId="{388C8A24-E90B-4E45-A18D-66A7CF5E7E00}" type="pres">
      <dgm:prSet presAssocID="{C9D0A8CD-0783-43DD-B65C-DEABD791454B}" presName="composite" presStyleCnt="0"/>
      <dgm:spPr/>
    </dgm:pt>
    <dgm:pt modelId="{49FCF175-F16D-4B71-8540-C1EEE72994F0}" type="pres">
      <dgm:prSet presAssocID="{C9D0A8CD-0783-43DD-B65C-DEABD791454B}" presName="parTx" presStyleLbl="alignNode1" presStyleIdx="1" presStyleCnt="3">
        <dgm:presLayoutVars>
          <dgm:chMax val="0"/>
          <dgm:chPref val="0"/>
        </dgm:presLayoutVars>
      </dgm:prSet>
      <dgm:spPr/>
    </dgm:pt>
    <dgm:pt modelId="{3D32E930-1154-43EB-91DC-F3ACD94F2613}" type="pres">
      <dgm:prSet presAssocID="{C9D0A8CD-0783-43DD-B65C-DEABD791454B}" presName="desTx" presStyleLbl="alignAccFollowNode1" presStyleIdx="1" presStyleCnt="3">
        <dgm:presLayoutVars/>
      </dgm:prSet>
      <dgm:spPr/>
    </dgm:pt>
    <dgm:pt modelId="{C384F271-A86F-4CC7-9FCB-F8EEE9C496AB}" type="pres">
      <dgm:prSet presAssocID="{2792F5D8-3D23-4058-8AE3-FA0AF5A65459}" presName="space" presStyleCnt="0"/>
      <dgm:spPr/>
    </dgm:pt>
    <dgm:pt modelId="{D7363294-CABC-408C-8959-2BF18F17BBF1}" type="pres">
      <dgm:prSet presAssocID="{086C2EC3-C990-4236-AF83-62DAC4E7D643}" presName="composite" presStyleCnt="0"/>
      <dgm:spPr/>
    </dgm:pt>
    <dgm:pt modelId="{8ED820FD-6851-4F15-A1C1-A28E6756E793}" type="pres">
      <dgm:prSet presAssocID="{086C2EC3-C990-4236-AF83-62DAC4E7D643}" presName="parTx" presStyleLbl="alignNode1" presStyleIdx="2" presStyleCnt="3">
        <dgm:presLayoutVars>
          <dgm:chMax val="0"/>
          <dgm:chPref val="0"/>
        </dgm:presLayoutVars>
      </dgm:prSet>
      <dgm:spPr/>
    </dgm:pt>
    <dgm:pt modelId="{23B1BE24-8A3B-40DC-AA30-407FA797BA57}" type="pres">
      <dgm:prSet presAssocID="{086C2EC3-C990-4236-AF83-62DAC4E7D643}" presName="desTx" presStyleLbl="alignAccFollowNode1" presStyleIdx="2" presStyleCnt="3">
        <dgm:presLayoutVars/>
      </dgm:prSet>
      <dgm:spPr/>
    </dgm:pt>
  </dgm:ptLst>
  <dgm:cxnLst>
    <dgm:cxn modelId="{AF461009-F0C4-4CEC-812F-2DF46855284A}" srcId="{15CF5D13-5834-4A52-8528-6C70D10F62DA}" destId="{C9D0A8CD-0783-43DD-B65C-DEABD791454B}" srcOrd="1" destOrd="0" parTransId="{EAD7E944-419C-47ED-B056-C8ADCF7BFA9C}" sibTransId="{2792F5D8-3D23-4058-8AE3-FA0AF5A65459}"/>
    <dgm:cxn modelId="{579E540E-828C-4E15-96F6-F083E5EE7BE6}" srcId="{C9D0A8CD-0783-43DD-B65C-DEABD791454B}" destId="{5062DEA4-E213-48F1-BCFC-8238CA8CEFC6}" srcOrd="0" destOrd="0" parTransId="{BA6F7FDC-2142-4CAE-AE50-CF268D540CE1}" sibTransId="{A8E5D435-2FAA-484C-994D-9B2BB023D5AD}"/>
    <dgm:cxn modelId="{E2E92412-4FB5-4D99-98C6-63C1DD04F793}" type="presOf" srcId="{0E476D25-26E6-4113-A648-18847F1EEB0F}" destId="{DEE79679-48CF-496C-9A61-ED5BC4D7F7F4}" srcOrd="0" destOrd="0" presId="urn:microsoft.com/office/officeart/2016/7/layout/ChevronBlockProcess"/>
    <dgm:cxn modelId="{EEE6CE14-C6A2-4E6C-9CFA-4B3986D538EF}" type="presOf" srcId="{70A621D4-A91E-4726-9BC7-4B6F4337EEB4}" destId="{23B1BE24-8A3B-40DC-AA30-407FA797BA57}" srcOrd="0" destOrd="1" presId="urn:microsoft.com/office/officeart/2016/7/layout/ChevronBlockProcess"/>
    <dgm:cxn modelId="{CD8B2E29-B79D-47A5-8C01-9463CC597A42}" type="presOf" srcId="{FC636966-97C6-4514-A28D-625782C35E2F}" destId="{23B1BE24-8A3B-40DC-AA30-407FA797BA57}" srcOrd="0" destOrd="3" presId="urn:microsoft.com/office/officeart/2016/7/layout/ChevronBlockProcess"/>
    <dgm:cxn modelId="{93286632-BA17-4920-BCDD-9D693E828309}" srcId="{6348CAD2-9C55-40B6-97DB-8251ED5128F4}" destId="{6A649849-3872-4315-B45C-1B808B581F6A}" srcOrd="1" destOrd="0" parTransId="{8ED1598D-9EFC-4C74-B184-CF896B1170E1}" sibTransId="{3AD09E96-CEA7-4E37-B360-9B6FACA028CA}"/>
    <dgm:cxn modelId="{5C455934-E23D-45E3-99E0-9E6678B444DF}" type="presOf" srcId="{5062DEA4-E213-48F1-BCFC-8238CA8CEFC6}" destId="{3D32E930-1154-43EB-91DC-F3ACD94F2613}" srcOrd="0" destOrd="0" presId="urn:microsoft.com/office/officeart/2016/7/layout/ChevronBlockProcess"/>
    <dgm:cxn modelId="{C09F8F3A-F476-4702-BAFB-F819FA14572F}" type="presOf" srcId="{6A649849-3872-4315-B45C-1B808B581F6A}" destId="{DEE79679-48CF-496C-9A61-ED5BC4D7F7F4}" srcOrd="0" destOrd="1" presId="urn:microsoft.com/office/officeart/2016/7/layout/ChevronBlockProcess"/>
    <dgm:cxn modelId="{97A7285B-5B16-4DD4-A0FA-86E3B46CF994}" srcId="{6348CAD2-9C55-40B6-97DB-8251ED5128F4}" destId="{0E476D25-26E6-4113-A648-18847F1EEB0F}" srcOrd="0" destOrd="0" parTransId="{A4DED0C3-76FE-4322-AFB7-679A159BE067}" sibTransId="{5DF3E841-6767-4B41-B721-39CBFBA60D50}"/>
    <dgm:cxn modelId="{C9A3C15C-A536-4349-AC5E-35A208B020E5}" srcId="{086C2EC3-C990-4236-AF83-62DAC4E7D643}" destId="{FC636966-97C6-4514-A28D-625782C35E2F}" srcOrd="3" destOrd="0" parTransId="{9F09A039-52A7-4CB2-9CEF-26A34EB8B189}" sibTransId="{BA02B745-C011-4EBA-8095-26972D0E0A48}"/>
    <dgm:cxn modelId="{C511744F-0C1D-4811-A9C5-F3B84ED2EA26}" type="presOf" srcId="{15CF5D13-5834-4A52-8528-6C70D10F62DA}" destId="{F61B5E77-B4A3-4B2B-8821-5696ED4ED127}" srcOrd="0" destOrd="0" presId="urn:microsoft.com/office/officeart/2016/7/layout/ChevronBlockProcess"/>
    <dgm:cxn modelId="{660DDF70-B1EA-4450-AD8F-939534364D92}" type="presOf" srcId="{2B601937-9983-493E-9156-A6638E2ECF3B}" destId="{23B1BE24-8A3B-40DC-AA30-407FA797BA57}" srcOrd="0" destOrd="2" presId="urn:microsoft.com/office/officeart/2016/7/layout/ChevronBlockProcess"/>
    <dgm:cxn modelId="{7401077F-A98A-430A-B67D-AC671059B95B}" srcId="{086C2EC3-C990-4236-AF83-62DAC4E7D643}" destId="{F23DA869-71B7-41B6-9B5C-EF0A330A9547}" srcOrd="0" destOrd="0" parTransId="{99218D3F-F47A-45C6-B7AA-8858B65447AE}" sibTransId="{E1FB6028-5078-4A91-A028-97651A7D6B9D}"/>
    <dgm:cxn modelId="{B7F42F84-703D-4FAA-9E31-D711DF24458E}" type="presOf" srcId="{C9D0A8CD-0783-43DD-B65C-DEABD791454B}" destId="{49FCF175-F16D-4B71-8540-C1EEE72994F0}" srcOrd="0" destOrd="0" presId="urn:microsoft.com/office/officeart/2016/7/layout/ChevronBlockProcess"/>
    <dgm:cxn modelId="{D27FAC88-FDA6-4695-9425-A48323B6E27C}" type="presOf" srcId="{6348CAD2-9C55-40B6-97DB-8251ED5128F4}" destId="{3440FB90-BE87-4AA6-A3BC-FBC58AA35425}" srcOrd="0" destOrd="0" presId="urn:microsoft.com/office/officeart/2016/7/layout/ChevronBlockProcess"/>
    <dgm:cxn modelId="{5912409D-624A-4CBD-8316-FC0B2F493BF3}" srcId="{086C2EC3-C990-4236-AF83-62DAC4E7D643}" destId="{2B601937-9983-493E-9156-A6638E2ECF3B}" srcOrd="2" destOrd="0" parTransId="{D7D53D6B-6AD4-480C-8BDC-5E6A594CBB31}" sibTransId="{115D9ADD-4AD4-4C44-9F45-C9C24FB9E2D9}"/>
    <dgm:cxn modelId="{E702ADA0-1C8B-4BD5-A9C3-EDEDE1BFE9B3}" srcId="{C9D0A8CD-0783-43DD-B65C-DEABD791454B}" destId="{05F7AA34-1B2C-44FC-8A8A-6CCB48E8BFFD}" srcOrd="1" destOrd="0" parTransId="{944D9E81-B07C-4B04-A3E6-79C468500219}" sibTransId="{FC421DA8-F2CB-4890-B11B-D0DCCAD2389C}"/>
    <dgm:cxn modelId="{B5D11DA8-CE7D-4626-A18A-B99164B497B5}" type="presOf" srcId="{086C2EC3-C990-4236-AF83-62DAC4E7D643}" destId="{8ED820FD-6851-4F15-A1C1-A28E6756E793}" srcOrd="0" destOrd="0" presId="urn:microsoft.com/office/officeart/2016/7/layout/ChevronBlockProcess"/>
    <dgm:cxn modelId="{1B39AEB6-CC03-487D-9226-5C7E9D89F40B}" type="presOf" srcId="{F23DA869-71B7-41B6-9B5C-EF0A330A9547}" destId="{23B1BE24-8A3B-40DC-AA30-407FA797BA57}" srcOrd="0" destOrd="0" presId="urn:microsoft.com/office/officeart/2016/7/layout/ChevronBlockProcess"/>
    <dgm:cxn modelId="{26EDC6D0-125D-4629-8355-E198840CF121}" type="presOf" srcId="{05F7AA34-1B2C-44FC-8A8A-6CCB48E8BFFD}" destId="{3D32E930-1154-43EB-91DC-F3ACD94F2613}" srcOrd="0" destOrd="1" presId="urn:microsoft.com/office/officeart/2016/7/layout/ChevronBlockProcess"/>
    <dgm:cxn modelId="{6AA602EC-8EAF-424C-9C6C-206BE2EBF47E}" srcId="{15CF5D13-5834-4A52-8528-6C70D10F62DA}" destId="{086C2EC3-C990-4236-AF83-62DAC4E7D643}" srcOrd="2" destOrd="0" parTransId="{4D67A8EB-3E1B-441D-806B-589B8B071569}" sibTransId="{76636E3F-9D6A-4F5B-AF30-4B8ED49EA206}"/>
    <dgm:cxn modelId="{183A6FF8-72DF-4E8B-BDE4-59EFEBE573A8}" srcId="{086C2EC3-C990-4236-AF83-62DAC4E7D643}" destId="{70A621D4-A91E-4726-9BC7-4B6F4337EEB4}" srcOrd="1" destOrd="0" parTransId="{E46868F7-9A69-42F6-A9C0-D1DE9E197C01}" sibTransId="{160076C4-7123-4B95-84AA-8F47A15BB8BE}"/>
    <dgm:cxn modelId="{2B0BF3F9-548C-49D6-B6DF-87D32E702D14}" srcId="{15CF5D13-5834-4A52-8528-6C70D10F62DA}" destId="{6348CAD2-9C55-40B6-97DB-8251ED5128F4}" srcOrd="0" destOrd="0" parTransId="{68DEFB44-95D4-4CAC-AAA3-28E03655AC76}" sibTransId="{DB0B4F21-66AC-4657-92A0-81D3E454235F}"/>
    <dgm:cxn modelId="{02DA3878-7F71-4945-9DAF-8D25B858DD5F}" type="presParOf" srcId="{F61B5E77-B4A3-4B2B-8821-5696ED4ED127}" destId="{D9604A4E-BA91-473D-A96C-1CB89E8BAC67}" srcOrd="0" destOrd="0" presId="urn:microsoft.com/office/officeart/2016/7/layout/ChevronBlockProcess"/>
    <dgm:cxn modelId="{BFCAB6C4-215A-437B-8A5D-F78FD7C4C3C6}" type="presParOf" srcId="{D9604A4E-BA91-473D-A96C-1CB89E8BAC67}" destId="{3440FB90-BE87-4AA6-A3BC-FBC58AA35425}" srcOrd="0" destOrd="0" presId="urn:microsoft.com/office/officeart/2016/7/layout/ChevronBlockProcess"/>
    <dgm:cxn modelId="{DA26A18A-F367-4A84-9B9D-B5F6F8411986}" type="presParOf" srcId="{D9604A4E-BA91-473D-A96C-1CB89E8BAC67}" destId="{DEE79679-48CF-496C-9A61-ED5BC4D7F7F4}" srcOrd="1" destOrd="0" presId="urn:microsoft.com/office/officeart/2016/7/layout/ChevronBlockProcess"/>
    <dgm:cxn modelId="{1A568CE2-95B6-4E65-8B3D-BAFF6C3CAFD9}" type="presParOf" srcId="{F61B5E77-B4A3-4B2B-8821-5696ED4ED127}" destId="{FC7CBD0B-7C07-45FF-A8A6-5A97EF23913A}" srcOrd="1" destOrd="0" presId="urn:microsoft.com/office/officeart/2016/7/layout/ChevronBlockProcess"/>
    <dgm:cxn modelId="{995C8D5D-0622-4F07-B134-AB8836404C35}" type="presParOf" srcId="{F61B5E77-B4A3-4B2B-8821-5696ED4ED127}" destId="{388C8A24-E90B-4E45-A18D-66A7CF5E7E00}" srcOrd="2" destOrd="0" presId="urn:microsoft.com/office/officeart/2016/7/layout/ChevronBlockProcess"/>
    <dgm:cxn modelId="{46F32937-BE29-43C8-BFFF-6D705515C352}" type="presParOf" srcId="{388C8A24-E90B-4E45-A18D-66A7CF5E7E00}" destId="{49FCF175-F16D-4B71-8540-C1EEE72994F0}" srcOrd="0" destOrd="0" presId="urn:microsoft.com/office/officeart/2016/7/layout/ChevronBlockProcess"/>
    <dgm:cxn modelId="{53281191-7FE1-4DEE-9010-16BA4C7C0E20}" type="presParOf" srcId="{388C8A24-E90B-4E45-A18D-66A7CF5E7E00}" destId="{3D32E930-1154-43EB-91DC-F3ACD94F2613}" srcOrd="1" destOrd="0" presId="urn:microsoft.com/office/officeart/2016/7/layout/ChevronBlockProcess"/>
    <dgm:cxn modelId="{34CA557B-678C-4D74-A4C2-EBA7045EE1F2}" type="presParOf" srcId="{F61B5E77-B4A3-4B2B-8821-5696ED4ED127}" destId="{C384F271-A86F-4CC7-9FCB-F8EEE9C496AB}" srcOrd="3" destOrd="0" presId="urn:microsoft.com/office/officeart/2016/7/layout/ChevronBlockProcess"/>
    <dgm:cxn modelId="{A348FE50-6A65-43B9-8E15-347E63DBA6BC}" type="presParOf" srcId="{F61B5E77-B4A3-4B2B-8821-5696ED4ED127}" destId="{D7363294-CABC-408C-8959-2BF18F17BBF1}" srcOrd="4" destOrd="0" presId="urn:microsoft.com/office/officeart/2016/7/layout/ChevronBlockProcess"/>
    <dgm:cxn modelId="{877819E7-A77A-4701-A77D-A105024C3390}" type="presParOf" srcId="{D7363294-CABC-408C-8959-2BF18F17BBF1}" destId="{8ED820FD-6851-4F15-A1C1-A28E6756E793}" srcOrd="0" destOrd="0" presId="urn:microsoft.com/office/officeart/2016/7/layout/ChevronBlockProcess"/>
    <dgm:cxn modelId="{1AE3CB8C-CD25-4997-9110-5E109B51C6C3}" type="presParOf" srcId="{D7363294-CABC-408C-8959-2BF18F17BBF1}" destId="{23B1BE24-8A3B-40DC-AA30-407FA797BA57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0FB90-BE87-4AA6-A3BC-FBC58AA35425}">
      <dsp:nvSpPr>
        <dsp:cNvPr id="0" name=""/>
        <dsp:cNvSpPr/>
      </dsp:nvSpPr>
      <dsp:spPr>
        <a:xfrm>
          <a:off x="7241" y="404623"/>
          <a:ext cx="2865689" cy="859706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150" tIns="106150" rIns="106150" bIns="10615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dirty="0">
              <a:latin typeface="Calibri"/>
              <a:ea typeface="Calibri"/>
              <a:cs typeface="Calibri"/>
            </a:rPr>
            <a:t>Supplier Registration</a:t>
          </a:r>
        </a:p>
      </dsp:txBody>
      <dsp:txXfrm>
        <a:off x="265153" y="404623"/>
        <a:ext cx="2349865" cy="859706"/>
      </dsp:txXfrm>
    </dsp:sp>
    <dsp:sp modelId="{DEE79679-48CF-496C-9A61-ED5BC4D7F7F4}">
      <dsp:nvSpPr>
        <dsp:cNvPr id="0" name=""/>
        <dsp:cNvSpPr/>
      </dsp:nvSpPr>
      <dsp:spPr>
        <a:xfrm>
          <a:off x="7241" y="1264330"/>
          <a:ext cx="2607777" cy="2664488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072" tIns="206072" rIns="206072" bIns="412145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Supplier completes Supplier Qualification Form (SQF)</a:t>
          </a:r>
          <a:r>
            <a:rPr lang="en-US" sz="1300" kern="1200" dirty="0">
              <a:latin typeface="Calibri Light" panose="020F0302020204030204"/>
            </a:rPr>
            <a:t> 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Requestor submits the SQF and W9 or W8 to Jaggaer.</a:t>
          </a:r>
        </a:p>
      </dsp:txBody>
      <dsp:txXfrm>
        <a:off x="7241" y="1264330"/>
        <a:ext cx="2607777" cy="2664488"/>
      </dsp:txXfrm>
    </dsp:sp>
    <dsp:sp modelId="{49FCF175-F16D-4B71-8540-C1EEE72994F0}">
      <dsp:nvSpPr>
        <dsp:cNvPr id="0" name=""/>
        <dsp:cNvSpPr/>
      </dsp:nvSpPr>
      <dsp:spPr>
        <a:xfrm>
          <a:off x="2830340" y="404623"/>
          <a:ext cx="2865689" cy="859706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80000"/>
              <a:hueOff val="-88279"/>
              <a:satOff val="-2183"/>
              <a:lumOff val="1249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150" tIns="106150" rIns="106150" bIns="10615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Calibri"/>
              <a:ea typeface="Calibri"/>
              <a:cs typeface="Calibri"/>
            </a:rPr>
            <a:t>Contract Request </a:t>
          </a:r>
        </a:p>
      </dsp:txBody>
      <dsp:txXfrm>
        <a:off x="3088252" y="404623"/>
        <a:ext cx="2349865" cy="859706"/>
      </dsp:txXfrm>
    </dsp:sp>
    <dsp:sp modelId="{3D32E930-1154-43EB-91DC-F3ACD94F2613}">
      <dsp:nvSpPr>
        <dsp:cNvPr id="0" name=""/>
        <dsp:cNvSpPr/>
      </dsp:nvSpPr>
      <dsp:spPr>
        <a:xfrm>
          <a:off x="2830340" y="1264330"/>
          <a:ext cx="2607777" cy="2664488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072" tIns="206072" rIns="206072" bIns="412145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Requestor submits a Contract Request by uploading all applicable documents and providing required information.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See </a:t>
          </a:r>
          <a:r>
            <a:rPr lang="en-US" sz="1300" kern="1200" dirty="0">
              <a:hlinkClick xmlns:r="http://schemas.openxmlformats.org/officeDocument/2006/relationships" r:id="rId1"/>
            </a:rPr>
            <a:t>Contract Elements </a:t>
          </a:r>
          <a:r>
            <a:rPr lang="en-US" sz="1300" kern="1200" dirty="0"/>
            <a:t>on the TCU Contract Administration webpage.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When the Contract Request is approved, the Contract Team will create a Contract File.</a:t>
          </a:r>
        </a:p>
      </dsp:txBody>
      <dsp:txXfrm>
        <a:off x="2830340" y="1264330"/>
        <a:ext cx="2607777" cy="2664488"/>
      </dsp:txXfrm>
    </dsp:sp>
    <dsp:sp modelId="{8ED820FD-6851-4F15-A1C1-A28E6756E793}">
      <dsp:nvSpPr>
        <dsp:cNvPr id="0" name=""/>
        <dsp:cNvSpPr/>
      </dsp:nvSpPr>
      <dsp:spPr>
        <a:xfrm>
          <a:off x="5653440" y="404623"/>
          <a:ext cx="2865689" cy="859706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80000"/>
              <a:hueOff val="-176558"/>
              <a:satOff val="-4365"/>
              <a:lumOff val="249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150" tIns="106150" rIns="106150" bIns="10615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Contract File</a:t>
          </a:r>
        </a:p>
      </dsp:txBody>
      <dsp:txXfrm>
        <a:off x="5911352" y="404623"/>
        <a:ext cx="2349865" cy="859706"/>
      </dsp:txXfrm>
    </dsp:sp>
    <dsp:sp modelId="{23B1BE24-8A3B-40DC-AA30-407FA797BA57}">
      <dsp:nvSpPr>
        <dsp:cNvPr id="0" name=""/>
        <dsp:cNvSpPr/>
      </dsp:nvSpPr>
      <dsp:spPr>
        <a:xfrm>
          <a:off x="5653440" y="1264330"/>
          <a:ext cx="2607777" cy="2664488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072" tIns="206072" rIns="206072" bIns="412145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Connect with your Contract Manager.</a:t>
          </a:r>
        </a:p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The Contract Team will review the documentation and determine other parties who need to review.</a:t>
          </a:r>
          <a:r>
            <a:rPr lang="en-US" sz="1300" kern="1200" dirty="0">
              <a:latin typeface="Calibri Light" panose="020F0302020204030204"/>
            </a:rPr>
            <a:t> </a:t>
          </a:r>
          <a:endParaRPr lang="en-US" sz="1300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The Contract Team will submit for approval and signature.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Always Check the status of your contract!</a:t>
          </a:r>
        </a:p>
      </dsp:txBody>
      <dsp:txXfrm>
        <a:off x="5653440" y="1264330"/>
        <a:ext cx="2607777" cy="2664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838D91-AAA9-D55E-42C1-B9EA564AF4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E6341-92A2-CB28-7A23-BF44C1F2B7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C84A93A-9DE1-4F0C-8940-7D1C6708683D}" type="datetimeFigureOut">
              <a:rPr lang="en-US" altLang="en-US"/>
              <a:pPr>
                <a:defRPr/>
              </a:pPr>
              <a:t>8/11/2023</a:t>
            </a:fld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019006-7818-296A-626F-CC4B441BC3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4C3F39-48D6-8B01-0A29-B6787FE2EB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1269A6E-E8FA-4A40-A6FF-FDECE65319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A0E60D-F09E-6657-2E6B-AB3D9ADC74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10A36D-1BAE-1FAC-7C2D-04B48D7E11E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9FDB917-1DEE-48DC-9192-61A36D5AFEB3}" type="datetimeFigureOut">
              <a:rPr lang="en-US" altLang="en-US"/>
              <a:pPr>
                <a:defRPr/>
              </a:pPr>
              <a:t>8/9/2023</a:t>
            </a:fld>
            <a:endParaRPr lang="en-US" alt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864A5BE-AC6A-17DE-E3D3-33A0FE8453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A546B80-96FB-6CAE-468B-8335CCAB25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67577-A2C0-A948-DA39-88AC85750A2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7EBD92-A32E-8F36-E28E-B17A05F540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B2F1B97-04E2-416C-9DBB-3B1C2DC6662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1E3D83-687E-F3FE-00C6-58CAB6EDD56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28600" y="0"/>
            <a:ext cx="9601200" cy="6934200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" name="Picture 10" descr="TCUlogosolid268.png">
            <a:extLst>
              <a:ext uri="{FF2B5EF4-FFF2-40B4-BE49-F238E27FC236}">
                <a16:creationId xmlns:a16="http://schemas.microsoft.com/office/drawing/2014/main" id="{0031907F-6FD2-CCCF-0481-7C74E3C407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2209800"/>
            <a:ext cx="5626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927BFC22-98F3-91C7-D565-0E27B7DF6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C21F9-33C9-48D3-848D-5994179EE724}" type="datetimeFigureOut">
              <a:rPr lang="en-US" altLang="en-US"/>
              <a:pPr>
                <a:defRPr/>
              </a:pPr>
              <a:t>8/9/2023</a:t>
            </a:fld>
            <a:endParaRPr lang="en-US" alt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54170FC-8393-220E-211E-6CE20EAB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E9B05AF-F1D4-4602-F51B-CA6605C57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E6E3A-C971-4D89-A476-8E6DE1D93A7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362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21BD8D9-C3B8-4BF2-1A44-4F196F0CF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330F5-8328-4591-8976-557A70F2F905}" type="datetimeFigureOut">
              <a:rPr lang="en-US" altLang="en-US"/>
              <a:pPr>
                <a:defRPr/>
              </a:pPr>
              <a:t>8/9/2023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887A70-95FD-5D40-7789-DCFC0D346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3C7C75-8E36-3173-31CF-E20E37319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0D934-BD8B-45CE-A18F-3C56BC403AF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675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90CF34-136B-9FE1-6F18-913089B44A3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28600" y="0"/>
            <a:ext cx="9601200" cy="6934200"/>
          </a:xfrm>
          <a:prstGeom prst="rect">
            <a:avLst/>
          </a:prstGeom>
          <a:solidFill>
            <a:srgbClr val="46097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19FBAE7D-9858-142C-D33A-1658E1B18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8519B-14A5-4D28-9181-CF3A7058D755}" type="datetimeFigureOut">
              <a:rPr lang="en-US" altLang="en-US"/>
              <a:pPr>
                <a:defRPr/>
              </a:pPr>
              <a:t>8/9/2023</a:t>
            </a:fld>
            <a:endParaRPr lang="en-US" alt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C80A623-957A-2BAD-A7BA-B7F9DCA62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3A88EDA-FE50-66D1-0F05-0A6959D11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EEC2E-7D55-4A3A-A652-96D1B86EA9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7679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AA6FD0-FB8C-8E41-55AC-3BF3302958B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28600" y="0"/>
            <a:ext cx="9601200" cy="6934200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5334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1295400" y="2743200"/>
            <a:ext cx="6705600" cy="3581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62E88699-3700-15DB-C5BB-0B7D014F2E2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43ACA-52BB-4BC0-97A1-55BE6ACF4B11}" type="datetimeFigureOut">
              <a:rPr lang="en-US" altLang="en-US"/>
              <a:pPr>
                <a:defRPr/>
              </a:pPr>
              <a:t>8/9/2023</a:t>
            </a:fld>
            <a:endParaRPr lang="en-US" alt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886AD19-E492-5631-D2BD-C201DC9A7BD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C465E82-E3F3-5EEF-CCD9-7921237406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A977A-A383-4B59-9627-40EAFF7759E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9298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C41FC8-3B94-94A5-9491-48FF3F814D7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28600" y="0"/>
            <a:ext cx="9601200" cy="6934200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" name="Picture 10" descr="grad girl frog hands.psd">
            <a:extLst>
              <a:ext uri="{FF2B5EF4-FFF2-40B4-BE49-F238E27FC236}">
                <a16:creationId xmlns:a16="http://schemas.microsoft.com/office/drawing/2014/main" id="{BF3E9D43-8349-9667-9E6E-02E10D748A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5"/>
          <a:stretch>
            <a:fillRect/>
          </a:stretch>
        </p:blipFill>
        <p:spPr bwMode="auto">
          <a:xfrm>
            <a:off x="381000" y="381000"/>
            <a:ext cx="7564438" cy="65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B30DD87B-9DA7-7DDA-7752-6968AEF58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2DB53-CB6B-4C16-BFB5-9C171C032EC4}" type="datetimeFigureOut">
              <a:rPr lang="en-US" altLang="en-US"/>
              <a:pPr>
                <a:defRPr/>
              </a:pPr>
              <a:t>8/9/2023</a:t>
            </a:fld>
            <a:endParaRPr lang="en-US" alt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3C017215-A6A8-FF2A-A8BD-7926A898E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B1741F8-4B13-4DA1-AEF2-7F7F551D3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F3E9A-CCA2-4FED-8A80-CDD41611A02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3061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DD4066-319A-6B35-8538-A22F79D479A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28600" y="0"/>
            <a:ext cx="9601200" cy="6934200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" name="Picture 10" descr="frog fountain.jpg">
            <a:extLst>
              <a:ext uri="{FF2B5EF4-FFF2-40B4-BE49-F238E27FC236}">
                <a16:creationId xmlns:a16="http://schemas.microsoft.com/office/drawing/2014/main" id="{98650E7C-CE6B-B8F5-9CF9-CA36C20FEA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0"/>
            <a:ext cx="10599738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5E3A7D95-F390-6DD9-F742-553697AA7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9D9D1-7AE3-4324-B846-C102DB700E6F}" type="datetimeFigureOut">
              <a:rPr lang="en-US" altLang="en-US"/>
              <a:pPr>
                <a:defRPr/>
              </a:pPr>
              <a:t>8/9/2023</a:t>
            </a:fld>
            <a:endParaRPr lang="en-US" alt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9C46D44-6BD6-5C5B-34B6-A27857346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C2616AA-A744-256B-822F-5355E586B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C0629-4C39-4061-8535-A2A2F89AADB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4022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3A7023-6F33-0C10-045B-0A72AE9DF3E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28600" y="0"/>
            <a:ext cx="9601200" cy="6934200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" name="Picture 10" descr="campus lawn with fountain.jpg">
            <a:extLst>
              <a:ext uri="{FF2B5EF4-FFF2-40B4-BE49-F238E27FC236}">
                <a16:creationId xmlns:a16="http://schemas.microsoft.com/office/drawing/2014/main" id="{B7D65460-DFA9-1A6A-898D-3B3A13F381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-76200"/>
            <a:ext cx="106299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7BCDB650-FD1E-A9E8-099C-CB921FCFB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4CD0E-5A8F-482E-99E0-8A56F233F7DF}" type="datetimeFigureOut">
              <a:rPr lang="en-US" altLang="en-US"/>
              <a:pPr>
                <a:defRPr/>
              </a:pPr>
              <a:t>8/9/2023</a:t>
            </a:fld>
            <a:endParaRPr lang="en-US" alt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99A1522-78AF-2004-215D-E19FD5DFE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44001E4-464D-6DC5-6676-7246C25EB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C0D15-1D4F-4861-8E27-8C544173B7C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3592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323E17-D51E-A5F3-1152-EB59DDAA50A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28600" y="0"/>
            <a:ext cx="9601200" cy="6934200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" name="Picture 10" descr="SpringTulips-3.jpg">
            <a:extLst>
              <a:ext uri="{FF2B5EF4-FFF2-40B4-BE49-F238E27FC236}">
                <a16:creationId xmlns:a16="http://schemas.microsoft.com/office/drawing/2014/main" id="{BD7F39C6-FC16-4AAF-A697-A24D3AEFAE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10174288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F5253A07-0D6B-5054-5422-FF0B27023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3A9A3-CD71-45E5-9F26-5A5CC4CDE03E}" type="datetimeFigureOut">
              <a:rPr lang="en-US" altLang="en-US"/>
              <a:pPr>
                <a:defRPr/>
              </a:pPr>
              <a:t>8/9/2023</a:t>
            </a:fld>
            <a:endParaRPr lang="en-US" alt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D5068CB-E152-C3F1-5438-2CC64702F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B038313-C313-ABEC-9F1D-93A60DA98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64A25-40ED-43CD-9A6C-4BAFBAE7EF1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4300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46F8A-0141-84C2-561A-C7DB212F6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DAEAF-FDF8-48D2-B7B4-4BED2343E309}" type="datetimeFigureOut">
              <a:rPr lang="en-US"/>
              <a:pPr>
                <a:defRPr/>
              </a:pPr>
              <a:t>8/9/2023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30C9D-38CB-2A49-067A-F4E0B77C6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5811B-E03D-F091-F214-F7CBA8DA8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5725F-9CDA-4CCD-B9B7-80DDAF868E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948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806F8-8396-30B8-96CE-FC5F59019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D3976-CCFD-4FBF-B0A3-42E0228E2DAB}" type="datetimeFigureOut">
              <a:rPr lang="en-US"/>
              <a:pPr>
                <a:defRPr/>
              </a:pPr>
              <a:t>8/9/2023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6959D-6A97-524D-1268-07406F29F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0FB54-1DBD-27DE-7315-2823B9BE9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527F4-C166-41AD-87FB-592DE6CE5E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31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0ADF6-EA4E-BC06-2BA4-75E120A6F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789ED-1EE2-4DE3-B576-29A0645ACE57}" type="datetimeFigureOut">
              <a:rPr lang="en-US"/>
              <a:pPr>
                <a:defRPr/>
              </a:pPr>
              <a:t>8/9/2023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18687-B9AC-D271-16C0-BBAE30909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8F181-AD7C-3EA8-A9A8-5888F245B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53E95-0323-40CB-819D-6BA5BAEBD4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7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512BD-548A-3D93-BE83-11173FBFC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D02EC-5D53-4B7C-9074-85420FA00434}" type="datetimeFigureOut">
              <a:rPr lang="en-US" altLang="en-US"/>
              <a:pPr>
                <a:defRPr/>
              </a:pPr>
              <a:t>8/9/2023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0150D-FE5F-D243-81C7-DE232554B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925EF-D3C3-32AC-B305-FEB786D0E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48A1D-75FB-436B-8760-9308CE5A6FE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73551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06D604-CF36-BECA-92FA-7553CB068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0F80B-35A2-4518-8103-145383DB9528}" type="datetimeFigureOut">
              <a:rPr lang="en-US"/>
              <a:pPr>
                <a:defRPr/>
              </a:pPr>
              <a:t>8/9/2023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5ADCDE4-CEEA-05B4-79A9-23E4DE94B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097923-2B3D-4D45-FDF4-D9E642D0E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88CA1-EBF6-4432-8C1E-9A37B6067B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781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A1FDED6-EB1E-C026-A81B-DAB1BC9BC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A81FC-E997-4FED-9695-836E227C47DE}" type="datetimeFigureOut">
              <a:rPr lang="en-US"/>
              <a:pPr>
                <a:defRPr/>
              </a:pPr>
              <a:t>8/9/2023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291A979-FE7E-3F07-9D18-57D2F916E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F05821-FEF7-1E93-C872-D44AC08D3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03130-79CB-4250-91BA-DE3A67B7DE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40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E81AE11-F408-7335-D8A7-4C1ECAC04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81FA6-DFB2-4248-8BFE-9FC9B3185D32}" type="datetimeFigureOut">
              <a:rPr lang="en-US"/>
              <a:pPr>
                <a:defRPr/>
              </a:pPr>
              <a:t>8/9/2023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74F6E69-C664-AA30-F34A-F3AA88174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717E4E-12AB-082F-951E-695A7B209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B5AA4-7D35-4411-AC4A-9F45F864DC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303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4E0A344-806C-887D-F674-1B614ACD7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C1F23-BAD2-4AC7-8289-0022BE7E193E}" type="datetimeFigureOut">
              <a:rPr lang="en-US"/>
              <a:pPr>
                <a:defRPr/>
              </a:pPr>
              <a:t>8/9/2023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0B04E40-3EF8-AA1B-0819-E3A6668DE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88CC5A1-1631-C6FF-3CA5-F7ACCEA7F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E4381-13C2-4FA8-A3E4-77079A854B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42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82BCF83-2D3F-A89E-66FA-0534C0BEE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748EC-0AE3-40F2-9511-23B10E64872A}" type="datetimeFigureOut">
              <a:rPr lang="en-US"/>
              <a:pPr>
                <a:defRPr/>
              </a:pPr>
              <a:t>8/9/2023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D0DC44-5FAC-B09E-BEA2-A7ACBEEBC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37366B6-DF16-427D-D7BB-0CCD554F4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4AD33-D6F8-475E-832D-CBB632D641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0332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255079-CF67-F823-2263-3012B9396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BB032-D367-49D8-89D5-65202BE45B43}" type="datetimeFigureOut">
              <a:rPr lang="en-US"/>
              <a:pPr>
                <a:defRPr/>
              </a:pPr>
              <a:t>8/9/2023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C1A016-0B47-CC9D-13F4-BDC20C33B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8EC7DE-68A2-7AAD-856A-48A57C04B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08217-6937-4823-AE8B-760A70ED6B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6194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03E85-8EDD-881C-5A58-E7EECCB6F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46B57-650D-4C39-B904-3A03E956AFED}" type="datetimeFigureOut">
              <a:rPr lang="en-US"/>
              <a:pPr>
                <a:defRPr/>
              </a:pPr>
              <a:t>8/9/2023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7510B-60BB-3144-16A4-2DFB688CE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D96D0-D9EE-DB60-03BF-1067F7CA1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CEC6B-8CB8-4AD4-8FD5-9D5E8FFEE6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763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4621C-C8B7-9743-5DD6-3BCE47785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EF87E-5F26-4F09-9852-6125BE1CC1C9}" type="datetimeFigureOut">
              <a:rPr lang="en-US"/>
              <a:pPr>
                <a:defRPr/>
              </a:pPr>
              <a:t>8/9/2023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E24C7-4877-4370-D14D-96F10BB1A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E0535-5C99-A379-F1C9-3177D8FC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4DC75-9646-4E3D-A57A-094A67D3A8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797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AB212-9951-0F72-E813-A2F8CCCF8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01371-62B9-4345-9393-510213B0F1CF}" type="datetimeFigureOut">
              <a:rPr lang="en-US" altLang="en-US"/>
              <a:pPr>
                <a:defRPr/>
              </a:pPr>
              <a:t>8/9/2023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FD627-ACEC-5CFF-DFA1-EFC76AA6A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DC3FF-1C02-1E51-A21C-9D661E7A8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71838-75B3-4C4E-A626-7197E34363A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3067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34576-3B7E-15A0-FD14-C793371B8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8ECC4-D8A2-4857-9373-3E1EE9EE32C3}" type="datetimeFigureOut">
              <a:rPr lang="en-US" altLang="en-US"/>
              <a:pPr>
                <a:defRPr/>
              </a:pPr>
              <a:t>8/9/2023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00C19-313A-65C4-0D3E-AC35A2221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86008-ADAD-02B0-A944-B667AD0CD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CCEFE-EF03-4FCE-87A2-F82B8F69B6C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119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AA4726F-E6D6-3B60-1826-03B4FC9E7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F3A8F-B8E3-4115-99EA-BF4AB0DACCD2}" type="datetimeFigureOut">
              <a:rPr lang="en-US" altLang="en-US"/>
              <a:pPr>
                <a:defRPr/>
              </a:pPr>
              <a:t>8/9/2023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7D08CE-9024-CF04-33A5-39E518DD9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514695-BF20-74D1-468D-7018E462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A9BB2-EA1B-4997-BBE9-56EC8790C8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307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097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6AA05B6-4ED2-F7E6-1B67-5E557D9DB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7D950-47FE-4122-9203-58D8CF0BA04F}" type="datetimeFigureOut">
              <a:rPr lang="en-US" altLang="en-US"/>
              <a:pPr>
                <a:defRPr/>
              </a:pPr>
              <a:t>8/9/2023</a:t>
            </a:fld>
            <a:endParaRPr lang="en-US" alt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05F485F-49EA-294A-52A2-7BCC170E0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3F539DB-E738-12C6-E6CD-A531CCA5C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DE473-7D3D-420A-A471-A2EBBC83718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8508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B5888EF-078F-A51D-24E0-4C898AE53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C2C30-156D-4D05-9B1A-DBB4252A11CA}" type="datetimeFigureOut">
              <a:rPr lang="en-US" altLang="en-US"/>
              <a:pPr>
                <a:defRPr/>
              </a:pPr>
              <a:t>8/9/2023</a:t>
            </a:fld>
            <a:endParaRPr lang="en-US" alt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F0421E3-23E0-B198-81C0-DE012E5FD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8168B98-569D-5767-3F8D-EB4AD60E3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B379F-9531-4984-A8D7-462A7FE763B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5915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F1B2E3C-47BF-95D2-DDD9-CEEF52639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5E270-E507-415F-A3A4-AD72582A0F78}" type="datetimeFigureOut">
              <a:rPr lang="en-US" altLang="en-US"/>
              <a:pPr>
                <a:defRPr/>
              </a:pPr>
              <a:t>8/9/2023</a:t>
            </a:fld>
            <a:endParaRPr lang="en-US" alt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C5BC41D-BBF3-587A-6292-ABC4B71A6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D3B6E7-374D-E9CF-2667-92F333E2C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8800D-604C-4013-881C-FB4982D9AC4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787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2B01235-2DAB-753F-5AB1-CD991C328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85773-1F33-40ED-A758-A651B11B3F6F}" type="datetimeFigureOut">
              <a:rPr lang="en-US" altLang="en-US"/>
              <a:pPr>
                <a:defRPr/>
              </a:pPr>
              <a:t>8/9/2023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C52A539-ED12-A29E-3F0D-F924302C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CC4B63-5BF0-804F-D02C-D5607C70D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8A739-6C9B-49B3-8781-35E2058A51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9461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>
            <a:extLst>
              <a:ext uri="{FF2B5EF4-FFF2-40B4-BE49-F238E27FC236}">
                <a16:creationId xmlns:a16="http://schemas.microsoft.com/office/drawing/2014/main" id="{C70D1289-CBA8-5A0C-0A23-E6A692C2F7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60E83-D40F-939B-96CC-DF94E7665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1B71697-9AC8-4264-B4D8-20802DA34C8F}" type="datetimeFigureOut">
              <a:rPr lang="en-US" altLang="en-US"/>
              <a:pPr>
                <a:defRPr/>
              </a:pPr>
              <a:t>8/9/2023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EF5AA-3190-8031-64B2-7896008936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CD4C0-3D81-8543-0070-2FEF3ADBEB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955C2F8-AADD-4BE2-90E6-419B538EE24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0BE2A8-149C-BFF1-3B9E-D6B8AC3CF6D3}"/>
              </a:ext>
            </a:extLst>
          </p:cNvPr>
          <p:cNvSpPr/>
          <p:nvPr/>
        </p:nvSpPr>
        <p:spPr>
          <a:xfrm>
            <a:off x="-228600" y="304800"/>
            <a:ext cx="9601200" cy="1219200"/>
          </a:xfrm>
          <a:prstGeom prst="rect">
            <a:avLst/>
          </a:prstGeom>
          <a:solidFill>
            <a:srgbClr val="460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1" name="Title Placeholder 1">
            <a:extLst>
              <a:ext uri="{FF2B5EF4-FFF2-40B4-BE49-F238E27FC236}">
                <a16:creationId xmlns:a16="http://schemas.microsoft.com/office/drawing/2014/main" id="{4046DEB8-BB86-3399-FA82-34D38E2567C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286000" y="274638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53DA4570-EB25-EDC6-2E41-17F128D3779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11430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592C82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8C62BE32-DA75-2985-1F45-ACD9724B97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2641C-00DC-D3FC-1415-53569F1EE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AB19F-01BB-D954-4A15-851318102E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1EBCE1-1FFA-4196-B1AC-6F68AC021128}" type="datetimeFigureOut">
              <a:rPr lang="en-US"/>
              <a:pPr>
                <a:defRPr/>
              </a:pPr>
              <a:t>8/9/2023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B3BBC-DEBB-8450-BD97-1B3AB26A65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9A605-CCD9-892E-F213-B7FC20E47F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8F9093-2E07-4F99-A6CC-62DDF9AD81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finance.tcu.edu/contracts-procurement-travel/contracts/index.php#contract-elements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luediamondgallery.com/wooden-tile/c/contract.html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Contract_Questions@tcu.edu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icpedia.org/highway-signs/r/review.html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picserver.org/highway-signs2/a/approval-process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ittlestrength.com/articles/2021/2105-finish-line.htm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hyperlink" Target="http://malaysia-students.com/2014/12/life-after-spm-tips-you-wouldnt-want-to.html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2.pn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slide" Target="slide31.xml"/><Relationship Id="rId4" Type="http://schemas.openxmlformats.org/officeDocument/2006/relationships/slide" Target="slide3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28.xml"/><Relationship Id="rId3" Type="http://schemas.openxmlformats.org/officeDocument/2006/relationships/slide" Target="slide5.xml"/><Relationship Id="rId7" Type="http://schemas.openxmlformats.org/officeDocument/2006/relationships/slide" Target="slide16.xml"/><Relationship Id="rId12" Type="http://schemas.openxmlformats.org/officeDocument/2006/relationships/slide" Target="slide26.xml"/><Relationship Id="rId17" Type="http://schemas.openxmlformats.org/officeDocument/2006/relationships/slide" Target="slide35.xml"/><Relationship Id="rId2" Type="http://schemas.openxmlformats.org/officeDocument/2006/relationships/slide" Target="slide4.xml"/><Relationship Id="rId16" Type="http://schemas.openxmlformats.org/officeDocument/2006/relationships/slide" Target="slide34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13.xml"/><Relationship Id="rId11" Type="http://schemas.openxmlformats.org/officeDocument/2006/relationships/slide" Target="slide24.xml"/><Relationship Id="rId5" Type="http://schemas.openxmlformats.org/officeDocument/2006/relationships/slide" Target="slide12.xml"/><Relationship Id="rId15" Type="http://schemas.openxmlformats.org/officeDocument/2006/relationships/slide" Target="slide33.xml"/><Relationship Id="rId10" Type="http://schemas.openxmlformats.org/officeDocument/2006/relationships/slide" Target="slide21.xml"/><Relationship Id="rId4" Type="http://schemas.openxmlformats.org/officeDocument/2006/relationships/slide" Target="slide9.xml"/><Relationship Id="rId9" Type="http://schemas.openxmlformats.org/officeDocument/2006/relationships/slide" Target="slide17.xml"/><Relationship Id="rId14" Type="http://schemas.openxmlformats.org/officeDocument/2006/relationships/slide" Target="slide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s://finance.tcu.edu/contracts-procurement-travel/contracts/master-service-agreements.php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finance.tcu.edu/contracts-procurement-travel/contracts/index.php#accd23e76-authorized-signatory-contracts" TargetMode="Externa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finance.tcu.edu/contracts-procurement-travel/contracts/" TargetMode="Externa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www.thebluediamondgallery.com/wooden-tile/c/contract.html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tcu.edu/accounting-financial-services/files/Supplier-Qualification-Form-Updated-2-9-23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hyperlink" Target="https://finance.tcu.edu/accounting-financial-services/accounts-payable.ph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Jaggaer@tcu.edu" TargetMode="External"/><Relationship Id="rId2" Type="http://schemas.openxmlformats.org/officeDocument/2006/relationships/hyperlink" Target="https://finance.tcu.edu/jaggaer-resources/access-request.php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finance.tcu.edu/contracts-procurement-travel/contracts/contract-type-descriptions.php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2BD543F7-AAC0-7AC8-C9DF-DEC92235A8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8285705" cy="1470025"/>
          </a:xfrm>
        </p:spPr>
        <p:txBody>
          <a:bodyPr anchor="b">
            <a:normAutofit fontScale="90000"/>
          </a:bodyPr>
          <a:lstStyle/>
          <a:p>
            <a:r>
              <a:rPr lang="en-US" altLang="en-US" sz="4700" dirty="0">
                <a:solidFill>
                  <a:srgbClr val="592C82"/>
                </a:solidFill>
                <a:latin typeface="Arial"/>
                <a:ea typeface="MS PGothic"/>
                <a:cs typeface="Arial"/>
              </a:rPr>
              <a:t>Jaggaer Contracts 101</a:t>
            </a:r>
            <a:br>
              <a:rPr lang="en-US" altLang="en-US" sz="4700" dirty="0"/>
            </a:br>
            <a:r>
              <a:rPr lang="en-US" altLang="en-US" sz="4700" dirty="0">
                <a:solidFill>
                  <a:srgbClr val="592C82"/>
                </a:solidFill>
                <a:latin typeface="Arial"/>
                <a:ea typeface="MS PGothic"/>
                <a:cs typeface="Arial"/>
              </a:rPr>
              <a:t>Training for TCU</a:t>
            </a:r>
            <a:endParaRPr lang="en-US" sz="4700" dirty="0">
              <a:solidFill>
                <a:srgbClr val="592C82"/>
              </a:solidFill>
              <a:latin typeface="Arial"/>
              <a:ea typeface="MS PGothic"/>
              <a:cs typeface="Arial"/>
            </a:endParaRPr>
          </a:p>
        </p:txBody>
      </p:sp>
      <p:sp>
        <p:nvSpPr>
          <p:cNvPr id="13315" name="Subtitle 2">
            <a:extLst>
              <a:ext uri="{FF2B5EF4-FFF2-40B4-BE49-F238E27FC236}">
                <a16:creationId xmlns:a16="http://schemas.microsoft.com/office/drawing/2014/main" id="{627D7FCF-50E0-72CA-7983-C418A7B9456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5257800"/>
            <a:ext cx="6400800" cy="517086"/>
          </a:xfrm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Back to Basics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72D815D2-6EA3-F97B-C6BB-4914AEEBBA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/>
                <a:ea typeface="MS PGothic"/>
                <a:cs typeface="Arial"/>
              </a:rPr>
              <a:t>Selecting the Correct Work Group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8C975-FD4D-6C97-C9DF-F4D73DB34B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2035912"/>
            <a:ext cx="5334000" cy="409025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latin typeface="Arial"/>
                <a:ea typeface="MS PGothic"/>
                <a:cs typeface="Arial"/>
              </a:rPr>
              <a:t>Choosing the correct </a:t>
            </a:r>
            <a:r>
              <a:rPr lang="en-US" sz="165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Work Group </a:t>
            </a:r>
            <a:r>
              <a:rPr lang="en-US" sz="1600" dirty="0">
                <a:latin typeface="Arial"/>
                <a:ea typeface="MS PGothic"/>
                <a:cs typeface="Arial"/>
              </a:rPr>
              <a:t>is important as it dictates the workflow, the approvers, and the signatory.  </a:t>
            </a:r>
            <a:endParaRPr lang="en-US" sz="16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600" dirty="0"/>
          </a:p>
          <a:p>
            <a:pPr fontAlgn="auto">
              <a:spcAft>
                <a:spcPts val="0"/>
              </a:spcAft>
              <a:defRPr/>
            </a:pPr>
            <a:r>
              <a:rPr lang="en-US" sz="1600" dirty="0"/>
              <a:t>The </a:t>
            </a:r>
            <a:r>
              <a:rPr lang="en-US" sz="165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Work Group </a:t>
            </a:r>
            <a:r>
              <a:rPr lang="en-US" sz="1600" dirty="0"/>
              <a:t>is the group you work with at TCU. </a:t>
            </a:r>
          </a:p>
          <a:p>
            <a:pPr fontAlgn="auto">
              <a:spcAft>
                <a:spcPts val="0"/>
              </a:spcAft>
              <a:defRPr/>
            </a:pPr>
            <a:endParaRPr lang="en-US" sz="1600" dirty="0"/>
          </a:p>
          <a:p>
            <a:pPr fontAlgn="auto">
              <a:spcAft>
                <a:spcPts val="0"/>
              </a:spcAft>
              <a:defRPr/>
            </a:pPr>
            <a:r>
              <a:rPr lang="en-US" sz="1600" dirty="0"/>
              <a:t>Use the tiny black arrows and drill down to your specific </a:t>
            </a:r>
            <a:r>
              <a:rPr lang="en-US" sz="165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Work Group</a:t>
            </a:r>
            <a:r>
              <a:rPr lang="en-US" sz="1600" dirty="0"/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en-US" sz="1600" dirty="0"/>
          </a:p>
          <a:p>
            <a:pPr fontAlgn="auto">
              <a:spcAft>
                <a:spcPts val="0"/>
              </a:spcAft>
              <a:defRPr/>
            </a:pPr>
            <a:r>
              <a:rPr lang="en-US" sz="1650" b="1" i="1" dirty="0">
                <a:solidFill>
                  <a:srgbClr val="6126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Texas Christian University </a:t>
            </a:r>
            <a:r>
              <a:rPr lang="en-US" sz="1600" dirty="0">
                <a:latin typeface="Arial"/>
                <a:ea typeface="MS PGothic"/>
                <a:cs typeface="Arial"/>
              </a:rPr>
              <a:t>will </a:t>
            </a:r>
            <a:r>
              <a:rPr lang="en-US" sz="1600" b="1" u="sng" dirty="0">
                <a:solidFill>
                  <a:srgbClr val="C00000"/>
                </a:solidFill>
                <a:latin typeface="Copperplate Gothic Bold"/>
                <a:ea typeface="MS PGothic"/>
                <a:cs typeface="Arial"/>
              </a:rPr>
              <a:t>never</a:t>
            </a:r>
            <a:r>
              <a:rPr lang="en-US" sz="1600" b="1" dirty="0">
                <a:latin typeface="Arial"/>
                <a:ea typeface="MS PGothic"/>
                <a:cs typeface="Arial"/>
              </a:rPr>
              <a:t> </a:t>
            </a:r>
            <a:r>
              <a:rPr lang="en-US" sz="1600" dirty="0">
                <a:latin typeface="Arial"/>
                <a:ea typeface="MS PGothic"/>
                <a:cs typeface="Arial"/>
              </a:rPr>
              <a:t>be your </a:t>
            </a:r>
            <a:r>
              <a:rPr lang="en-US" sz="165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Work Group</a:t>
            </a:r>
            <a:r>
              <a:rPr lang="en-US" sz="1600" dirty="0">
                <a:latin typeface="Arial"/>
                <a:ea typeface="MS PGothic"/>
                <a:cs typeface="Arial"/>
              </a:rPr>
              <a:t>. </a:t>
            </a:r>
          </a:p>
          <a:p>
            <a:pPr fontAlgn="auto">
              <a:spcAft>
                <a:spcPts val="0"/>
              </a:spcAft>
              <a:defRPr/>
            </a:pPr>
            <a:endParaRPr lang="en-US" sz="1600" dirty="0">
              <a:latin typeface="Arial"/>
              <a:ea typeface="MS PGothic"/>
              <a:cs typeface="Arial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650" b="1" i="1" dirty="0">
                <a:solidFill>
                  <a:srgbClr val="6126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Academic Affairs </a:t>
            </a:r>
            <a:r>
              <a:rPr lang="en-US" sz="1600" dirty="0">
                <a:latin typeface="Arial"/>
                <a:ea typeface="MS PGothic"/>
                <a:cs typeface="Arial"/>
              </a:rPr>
              <a:t>will </a:t>
            </a:r>
            <a:r>
              <a:rPr lang="en-US" sz="1600" b="1" u="sng" dirty="0">
                <a:solidFill>
                  <a:srgbClr val="C00000"/>
                </a:solidFill>
                <a:latin typeface="Copperplate Gothic Bold"/>
                <a:ea typeface="MS PGothic"/>
                <a:cs typeface="Arial"/>
              </a:rPr>
              <a:t>never</a:t>
            </a:r>
            <a:r>
              <a:rPr lang="en-US" sz="1600" b="1" dirty="0">
                <a:solidFill>
                  <a:srgbClr val="C00000"/>
                </a:solidFill>
                <a:latin typeface="Arial"/>
                <a:ea typeface="MS PGothic"/>
                <a:cs typeface="Arial"/>
              </a:rPr>
              <a:t> </a:t>
            </a:r>
            <a:r>
              <a:rPr lang="en-US" sz="1600" dirty="0">
                <a:latin typeface="Arial"/>
                <a:ea typeface="MS PGothic"/>
                <a:cs typeface="Arial"/>
              </a:rPr>
              <a:t>be your </a:t>
            </a:r>
            <a:r>
              <a:rPr lang="en-US" sz="165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Work Group</a:t>
            </a:r>
            <a:r>
              <a:rPr lang="en-US" sz="1600" dirty="0">
                <a:latin typeface="Arial"/>
                <a:ea typeface="MS PGothic"/>
                <a:cs typeface="Arial"/>
              </a:rPr>
              <a:t>.</a:t>
            </a:r>
            <a:endParaRPr lang="en-US" sz="1600" dirty="0"/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4F0EA129-95A8-67E6-95C3-FDD12ED21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41789"/>
            <a:ext cx="3124200" cy="506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CF13D2C-AC92-46C6-9A78-CE6E235F0D90}"/>
              </a:ext>
            </a:extLst>
          </p:cNvPr>
          <p:cNvCxnSpPr>
            <a:cxnSpLocks/>
          </p:cNvCxnSpPr>
          <p:nvPr/>
        </p:nvCxnSpPr>
        <p:spPr>
          <a:xfrm>
            <a:off x="5943600" y="2590800"/>
            <a:ext cx="762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C15F8-AADF-B399-31D4-EFFC37C6B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Finishing Off The Contract 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57516-34A9-C150-C337-6A9393E30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3926"/>
          </a:xfrm>
        </p:spPr>
        <p:txBody>
          <a:bodyPr>
            <a:normAutofit fontScale="6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Complete the rest of the information required to move forward. </a:t>
            </a:r>
          </a:p>
          <a:p>
            <a:pPr>
              <a:spcAft>
                <a:spcPts val="0"/>
              </a:spcAft>
              <a:defRPr/>
            </a:pPr>
            <a:endParaRPr lang="en-US" sz="2400" dirty="0">
              <a:latin typeface="Arial"/>
              <a:ea typeface="MS PGothic"/>
              <a:cs typeface="Arial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Then upload the requested documentation. For a complete list of requested documentation see </a:t>
            </a:r>
            <a:r>
              <a:rPr lang="en-US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400" dirty="0"/>
              <a:t>.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Arial"/>
              <a:ea typeface="MS PGothic"/>
              <a:cs typeface="Arial"/>
            </a:endParaRP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592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the request is submitted, the Contract Team will review it and, if approved, create the actual Contract File. </a:t>
            </a:r>
          </a:p>
          <a:p>
            <a:pPr marL="342900" lvl="1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592C82"/>
              </a:solidFill>
              <a:latin typeface="Arial"/>
              <a:ea typeface="MS PGothic"/>
              <a:cs typeface="Arial"/>
            </a:endParaRP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592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review the status of your contract request by selecting </a:t>
            </a:r>
            <a:r>
              <a:rPr lang="en-US" sz="2600" b="1" i="1" dirty="0">
                <a:solidFill>
                  <a:srgbClr val="6126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My Contract Requests</a:t>
            </a:r>
            <a:r>
              <a:rPr lang="en-US" sz="2400" dirty="0">
                <a:solidFill>
                  <a:srgbClr val="592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lvl="1" fontAlgn="auto">
              <a:spcBef>
                <a:spcPts val="750"/>
              </a:spcBef>
              <a:spcAft>
                <a:spcPts val="0"/>
              </a:spcAft>
              <a:defRPr/>
            </a:pPr>
            <a:endParaRPr lang="en-US" dirty="0"/>
          </a:p>
          <a:p>
            <a:pPr marL="0" lvl="1" indent="0" fontAlgn="auto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lvl="1" indent="0" fontAlgn="auto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lvl="1" indent="0" fontAlgn="auto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171450" lvl="1" fontAlgn="auto">
              <a:spcBef>
                <a:spcPts val="750"/>
              </a:spcBef>
              <a:spcAft>
                <a:spcPts val="0"/>
              </a:spcAft>
              <a:defRPr/>
            </a:pPr>
            <a:endParaRPr lang="en-US" dirty="0"/>
          </a:p>
          <a:p>
            <a:pPr marL="0" lvl="1" indent="0" fontAlgn="auto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u="sng" dirty="0"/>
          </a:p>
          <a:p>
            <a:pPr marL="0" lvl="1" indent="0" algn="ctr" fontAlgn="auto">
              <a:spcBef>
                <a:spcPts val="750"/>
              </a:spcBef>
              <a:spcAft>
                <a:spcPts val="0"/>
              </a:spcAft>
              <a:buNone/>
              <a:defRPr/>
            </a:pPr>
            <a:endParaRPr lang="en-US" b="1" u="sng" dirty="0">
              <a:ea typeface="MS PGothic"/>
            </a:endParaRPr>
          </a:p>
          <a:p>
            <a:pPr marL="0" lvl="1" indent="0" algn="ctr">
              <a:spcBef>
                <a:spcPts val="750"/>
              </a:spcBef>
              <a:spcAft>
                <a:spcPts val="0"/>
              </a:spcAft>
              <a:buNone/>
              <a:defRPr/>
            </a:pPr>
            <a:r>
              <a:rPr lang="en-US" b="1" u="sng" dirty="0">
                <a:ea typeface="MS PGothic"/>
              </a:rPr>
              <a:t>NOTE</a:t>
            </a:r>
            <a:r>
              <a:rPr lang="en-US" dirty="0">
                <a:ea typeface="MS PGothic"/>
              </a:rPr>
              <a:t>: A Contract Request is </a:t>
            </a:r>
            <a:r>
              <a:rPr lang="en-US" sz="2250" b="1" u="sng" dirty="0">
                <a:solidFill>
                  <a:srgbClr val="C00000"/>
                </a:solidFill>
                <a:latin typeface="Copperplate Gothic Bold"/>
                <a:ea typeface="MS PGothic"/>
              </a:rPr>
              <a:t>not</a:t>
            </a:r>
            <a:r>
              <a:rPr lang="en-US" dirty="0">
                <a:latin typeface="Calibri"/>
                <a:ea typeface="MS PGothic"/>
                <a:cs typeface="Calibri"/>
              </a:rPr>
              <a:t> the</a:t>
            </a:r>
            <a:r>
              <a:rPr lang="en-US" dirty="0">
                <a:ea typeface="MS PGothic"/>
              </a:rPr>
              <a:t> same as a Contract File. To search your Contract Requests you must follow the above diagram.</a:t>
            </a:r>
            <a:endParaRPr lang="en-US" dirty="0">
              <a:ea typeface="MS PGothic"/>
              <a:cs typeface="Calibri"/>
            </a:endParaRPr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DEAC47CF-20F2-67C6-D487-AB42FF110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3" r="10852" b="5324"/>
          <a:stretch>
            <a:fillRect/>
          </a:stretch>
        </p:blipFill>
        <p:spPr bwMode="auto">
          <a:xfrm>
            <a:off x="2913063" y="3766740"/>
            <a:ext cx="2782887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379429DF-2029-9750-FE20-0D08F37E39B0}"/>
              </a:ext>
            </a:extLst>
          </p:cNvPr>
          <p:cNvSpPr/>
          <p:nvPr/>
        </p:nvSpPr>
        <p:spPr>
          <a:xfrm>
            <a:off x="5094288" y="4247752"/>
            <a:ext cx="1157287" cy="239713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prstClr val="white"/>
                </a:solidFill>
              </a:rPr>
              <a:t>Click here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BE84A8C-5F3C-35CB-BCB8-6C55EB485CF6}"/>
              </a:ext>
            </a:extLst>
          </p:cNvPr>
          <p:cNvSpPr/>
          <p:nvPr/>
        </p:nvSpPr>
        <p:spPr>
          <a:xfrm>
            <a:off x="2913063" y="3850877"/>
            <a:ext cx="239712" cy="17462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F6BEBE5-6548-51E1-E091-CF7E7ABBA863}"/>
              </a:ext>
            </a:extLst>
          </p:cNvPr>
          <p:cNvSpPr/>
          <p:nvPr/>
        </p:nvSpPr>
        <p:spPr>
          <a:xfrm>
            <a:off x="3232150" y="4692252"/>
            <a:ext cx="347663" cy="17303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25B9F22-2830-B659-0876-CCEDC80AFED6}"/>
              </a:ext>
            </a:extLst>
          </p:cNvPr>
          <p:cNvCxnSpPr>
            <a:cxnSpLocks/>
          </p:cNvCxnSpPr>
          <p:nvPr/>
        </p:nvCxnSpPr>
        <p:spPr>
          <a:xfrm>
            <a:off x="3063875" y="4025502"/>
            <a:ext cx="195263" cy="63182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8FFC508-BCE5-1C02-1ECB-22771C888E85}"/>
              </a:ext>
            </a:extLst>
          </p:cNvPr>
          <p:cNvCxnSpPr>
            <a:cxnSpLocks/>
          </p:cNvCxnSpPr>
          <p:nvPr/>
        </p:nvCxnSpPr>
        <p:spPr>
          <a:xfrm flipV="1">
            <a:off x="3579813" y="4368402"/>
            <a:ext cx="844550" cy="40957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04FE0493-C4AC-5079-7875-DE1164A1C9B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2387" y="865536"/>
            <a:ext cx="9146387" cy="1143000"/>
          </a:xfrm>
        </p:spPr>
        <p:txBody>
          <a:bodyPr/>
          <a:lstStyle/>
          <a:p>
            <a:pPr algn="ctr"/>
            <a:r>
              <a:rPr lang="en-US" altLang="en-US" dirty="0">
                <a:latin typeface="Arial"/>
                <a:ea typeface="MS PGothic"/>
                <a:cs typeface="Arial"/>
              </a:rPr>
              <a:t>Differentiating between a Contract Request and the actual Contract File</a:t>
            </a:r>
          </a:p>
        </p:txBody>
      </p:sp>
      <p:pic>
        <p:nvPicPr>
          <p:cNvPr id="2355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B9BC8D11-7CFE-62A1-8ED3-EAA1F119E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78"/>
          <a:stretch>
            <a:fillRect/>
          </a:stretch>
        </p:blipFill>
        <p:spPr bwMode="auto">
          <a:xfrm>
            <a:off x="962088" y="2766047"/>
            <a:ext cx="7100887" cy="1776413"/>
          </a:xfrm>
          <a:prstGeom prst="rect">
            <a:avLst/>
          </a:prstGeom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7E49B18F-C3D0-F42E-F6E3-770D19A46E8A}"/>
              </a:ext>
            </a:extLst>
          </p:cNvPr>
          <p:cNvSpPr/>
          <p:nvPr/>
        </p:nvSpPr>
        <p:spPr>
          <a:xfrm>
            <a:off x="2508313" y="3934447"/>
            <a:ext cx="1092200" cy="236538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prstClr val="white"/>
                </a:solidFill>
              </a:rPr>
              <a:t>Contract Number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6689B431-D38C-081A-31ED-72115C9B7D95}"/>
              </a:ext>
            </a:extLst>
          </p:cNvPr>
          <p:cNvSpPr/>
          <p:nvPr/>
        </p:nvSpPr>
        <p:spPr>
          <a:xfrm rot="20562515">
            <a:off x="2124138" y="3499472"/>
            <a:ext cx="1506537" cy="236538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prstClr val="white"/>
                </a:solidFill>
              </a:rPr>
              <a:t>Contract Request Number</a:t>
            </a:r>
          </a:p>
        </p:txBody>
      </p:sp>
      <p:sp>
        <p:nvSpPr>
          <p:cNvPr id="3" name="Not Equal 2">
            <a:extLst>
              <a:ext uri="{FF2B5EF4-FFF2-40B4-BE49-F238E27FC236}">
                <a16:creationId xmlns:a16="http://schemas.microsoft.com/office/drawing/2014/main" id="{B898D3D3-1D76-82C9-72B3-2328EA46E681}"/>
              </a:ext>
            </a:extLst>
          </p:cNvPr>
          <p:cNvSpPr/>
          <p:nvPr/>
        </p:nvSpPr>
        <p:spPr>
          <a:xfrm>
            <a:off x="3972477" y="5076170"/>
            <a:ext cx="1214437" cy="471488"/>
          </a:xfrm>
          <a:prstGeom prst="mathNotEqua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939DD4-8FFD-9915-1569-64F0B3DDB551}"/>
              </a:ext>
            </a:extLst>
          </p:cNvPr>
          <p:cNvSpPr txBox="1"/>
          <p:nvPr/>
        </p:nvSpPr>
        <p:spPr>
          <a:xfrm>
            <a:off x="2464112" y="4953933"/>
            <a:ext cx="16163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>
                <a:solidFill>
                  <a:srgbClr val="FFFFFF"/>
                </a:solidFill>
                <a:latin typeface="Calibri" panose="020F0502020204030204"/>
                <a:ea typeface="+mn-ea"/>
              </a:rPr>
              <a:t>CONTRACT 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>
                <a:solidFill>
                  <a:srgbClr val="FFFFFF"/>
                </a:solidFill>
                <a:latin typeface="Calibri" panose="020F0502020204030204"/>
                <a:ea typeface="+mn-ea"/>
              </a:rPr>
              <a:t>REQUEST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473BAC-DFD4-D7BF-82AD-CBED8133A87A}"/>
              </a:ext>
            </a:extLst>
          </p:cNvPr>
          <p:cNvSpPr txBox="1"/>
          <p:nvPr/>
        </p:nvSpPr>
        <p:spPr>
          <a:xfrm>
            <a:off x="5197800" y="5076170"/>
            <a:ext cx="165212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>
                <a:solidFill>
                  <a:srgbClr val="FFFFFF"/>
                </a:solidFill>
                <a:latin typeface="Calibri" panose="020F0502020204030204"/>
                <a:ea typeface="+mn-ea"/>
              </a:rPr>
              <a:t>CONTRACT FILE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wooden letter tiles on a wood surface&#10;&#10;Description automatically generated">
            <a:extLst>
              <a:ext uri="{FF2B5EF4-FFF2-40B4-BE49-F238E27FC236}">
                <a16:creationId xmlns:a16="http://schemas.microsoft.com/office/drawing/2014/main" id="{7C42CA28-E5A4-88E4-0384-5F4D63A13F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0999" b="-2"/>
          <a:stretch/>
        </p:blipFill>
        <p:spPr>
          <a:xfrm>
            <a:off x="20" y="1420544"/>
            <a:ext cx="9143980" cy="5437456"/>
          </a:xfrm>
          <a:prstGeom prst="rect">
            <a:avLst/>
          </a:prstGeom>
        </p:spPr>
      </p:pic>
      <p:sp>
        <p:nvSpPr>
          <p:cNvPr id="24578" name="Title 1">
            <a:extLst>
              <a:ext uri="{FF2B5EF4-FFF2-40B4-BE49-F238E27FC236}">
                <a16:creationId xmlns:a16="http://schemas.microsoft.com/office/drawing/2014/main" id="{F61EC0BC-4CA3-ACEF-6F9F-1B2B39CC10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3100" dirty="0"/>
              <a:t>The Contract File Phase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607AF2-5289-F37A-0C6D-D29960EA9369}"/>
              </a:ext>
            </a:extLst>
          </p:cNvPr>
          <p:cNvSpPr/>
          <p:nvPr/>
        </p:nvSpPr>
        <p:spPr>
          <a:xfrm>
            <a:off x="1850287" y="1701069"/>
            <a:ext cx="5246458" cy="494802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7BC04-E28F-0AA4-14DE-C133B08CB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4610" y="2280627"/>
            <a:ext cx="4045564" cy="4161874"/>
          </a:xfrm>
        </p:spPr>
        <p:txBody>
          <a:bodyPr anchor="ctr">
            <a:noAutofit/>
          </a:bodyPr>
          <a:lstStyle/>
          <a:p>
            <a:pPr marL="0" indent="0" algn="ctr">
              <a:spcAft>
                <a:spcPts val="0"/>
              </a:spcAft>
              <a:buNone/>
              <a:defRPr/>
            </a:pPr>
            <a:r>
              <a:rPr lang="en-US" sz="1300" b="1" dirty="0">
                <a:latin typeface="Calibri"/>
                <a:ea typeface="MS PGothic"/>
                <a:cs typeface="Arial"/>
              </a:rPr>
              <a:t>During the Contract File Phase, </a:t>
            </a:r>
            <a:endParaRPr lang="en-US" sz="1300" b="1" dirty="0">
              <a:latin typeface="Calibri"/>
            </a:endParaRPr>
          </a:p>
          <a:p>
            <a:pPr marL="0" indent="0" algn="ctr">
              <a:spcAft>
                <a:spcPts val="0"/>
              </a:spcAft>
              <a:buNone/>
              <a:defRPr/>
            </a:pPr>
            <a:r>
              <a:rPr lang="en-US" sz="1300" b="1" dirty="0">
                <a:latin typeface="Calibri"/>
                <a:ea typeface="MS PGothic"/>
                <a:cs typeface="Arial"/>
              </a:rPr>
              <a:t>the contract is assigned to a Contract Manager. </a:t>
            </a:r>
            <a:endParaRPr lang="en-US" sz="1300" b="1" dirty="0">
              <a:latin typeface="Calibri"/>
            </a:endParaRPr>
          </a:p>
          <a:p>
            <a:pPr marL="0" indent="0" algn="ctr">
              <a:spcAft>
                <a:spcPts val="0"/>
              </a:spcAft>
              <a:buNone/>
              <a:defRPr/>
            </a:pPr>
            <a:endParaRPr lang="en-US" sz="1300" b="1" dirty="0">
              <a:latin typeface="Calibri"/>
              <a:ea typeface="MS PGothic"/>
              <a:cs typeface="Arial"/>
            </a:endParaRPr>
          </a:p>
          <a:p>
            <a:pPr marL="0" indent="0" algn="ctr">
              <a:spcAft>
                <a:spcPts val="0"/>
              </a:spcAft>
              <a:buNone/>
              <a:defRPr/>
            </a:pPr>
            <a:r>
              <a:rPr lang="en-US" sz="1300" b="1" dirty="0">
                <a:latin typeface="Calibri"/>
                <a:ea typeface="MS PGothic"/>
                <a:cs typeface="Arial"/>
              </a:rPr>
              <a:t>If you have any questions about your contract, email the Contract Manager.</a:t>
            </a:r>
            <a:endParaRPr lang="en-US" dirty="0"/>
          </a:p>
          <a:p>
            <a:pPr marL="0" indent="0" algn="ctr">
              <a:spcAft>
                <a:spcPts val="0"/>
              </a:spcAft>
              <a:buNone/>
              <a:defRPr/>
            </a:pPr>
            <a:endParaRPr lang="en-US" sz="1300" b="1" dirty="0">
              <a:latin typeface="Calibri"/>
              <a:cs typeface="Arial"/>
            </a:endParaRPr>
          </a:p>
          <a:p>
            <a:pPr marL="0" indent="0" algn="ctr">
              <a:spcAft>
                <a:spcPts val="0"/>
              </a:spcAft>
              <a:buNone/>
              <a:defRPr/>
            </a:pPr>
            <a:r>
              <a:rPr lang="en-US" sz="1300" b="1" dirty="0">
                <a:latin typeface="Calibri"/>
                <a:ea typeface="MS PGothic"/>
                <a:cs typeface="Arial"/>
              </a:rPr>
              <a:t>During this phase, the Contract Manager and other departments will review your documents. </a:t>
            </a:r>
          </a:p>
          <a:p>
            <a:pPr marL="0" indent="0" algn="ctr">
              <a:spcAft>
                <a:spcPts val="0"/>
              </a:spcAft>
              <a:buNone/>
              <a:defRPr/>
            </a:pPr>
            <a:endParaRPr lang="en-US" sz="1300" b="1" dirty="0">
              <a:latin typeface="Calibri"/>
              <a:cs typeface="Arial"/>
            </a:endParaRPr>
          </a:p>
          <a:p>
            <a:pPr marL="0" lvl="1" indent="0" algn="ctr">
              <a:spcBef>
                <a:spcPts val="750"/>
              </a:spcBef>
              <a:spcAft>
                <a:spcPts val="0"/>
              </a:spcAft>
              <a:buNone/>
              <a:defRPr/>
            </a:pPr>
            <a:r>
              <a:rPr lang="en-US" sz="1300" b="1" dirty="0">
                <a:solidFill>
                  <a:srgbClr val="592C82"/>
                </a:solidFill>
                <a:latin typeface="Calibri"/>
                <a:ea typeface="MS PGothic"/>
                <a:cs typeface="Arial"/>
              </a:rPr>
              <a:t>Once the terms have been negotiated and approved, the Contract Manager will send your contract for signature.</a:t>
            </a:r>
          </a:p>
          <a:p>
            <a:pPr marL="0" lvl="1" indent="0" algn="ctr">
              <a:spcBef>
                <a:spcPts val="750"/>
              </a:spcBef>
              <a:spcAft>
                <a:spcPts val="0"/>
              </a:spcAft>
              <a:buNone/>
              <a:defRPr/>
            </a:pPr>
            <a:r>
              <a:rPr lang="en-US" sz="1300" b="1" dirty="0">
                <a:solidFill>
                  <a:srgbClr val="592C82"/>
                </a:solidFill>
                <a:latin typeface="Calibri"/>
                <a:ea typeface="MS PGothic"/>
                <a:cs typeface="Arial"/>
              </a:rPr>
              <a:t>Make sure to keep up with the status of your contract. </a:t>
            </a:r>
          </a:p>
          <a:p>
            <a:pPr marL="0" lvl="1" indent="0" algn="ctr">
              <a:spcBef>
                <a:spcPts val="750"/>
              </a:spcBef>
              <a:spcAft>
                <a:spcPts val="0"/>
              </a:spcAft>
              <a:buNone/>
              <a:defRPr/>
            </a:pPr>
            <a:endParaRPr lang="en-US" sz="1300" b="1" u="sng" dirty="0">
              <a:solidFill>
                <a:srgbClr val="592C82"/>
              </a:solidFill>
              <a:latin typeface="Calibri"/>
              <a:ea typeface="MS PGothic"/>
              <a:cs typeface="Arial"/>
            </a:endParaRPr>
          </a:p>
          <a:p>
            <a:pPr marL="0" lvl="1" indent="0" algn="ctr">
              <a:spcBef>
                <a:spcPts val="750"/>
              </a:spcBef>
              <a:spcAft>
                <a:spcPts val="0"/>
              </a:spcAft>
              <a:buNone/>
              <a:defRPr/>
            </a:pPr>
            <a:endParaRPr lang="en-US" sz="1300" b="1" dirty="0">
              <a:latin typeface="Calibri"/>
              <a:cs typeface="Calibri"/>
            </a:endParaRPr>
          </a:p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300" b="1" dirty="0">
              <a:latin typeface="Calibri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00708-5B51-4CB9-80B4-B83AC4987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Rule of Thumb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80C54-8E2F-4052-A483-2B681BF85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marL="0" lvl="1" indent="0">
              <a:spcBef>
                <a:spcPts val="750"/>
              </a:spcBef>
              <a:spcAft>
                <a:spcPts val="0"/>
              </a:spcAft>
              <a:buNone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592C82"/>
                </a:solidFill>
                <a:effectLst/>
                <a:uLnTx/>
                <a:uFillTx/>
                <a:latin typeface="Calibri"/>
                <a:ea typeface="MS PGothic"/>
                <a:cs typeface="Arial"/>
              </a:rPr>
              <a:t>If you have a question and there is no contract, email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MS PGothic"/>
                <a:cs typeface="Calibri"/>
              </a:rPr>
              <a:t> 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MS PGothic"/>
                <a:cs typeface="Calibri"/>
                <a:hlinkClick r:id="rId2"/>
              </a:rPr>
              <a:t>Contract_Questions@tcu.edu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MS PGothic"/>
                <a:cs typeface="Calibri"/>
              </a:rPr>
              <a:t>.</a:t>
            </a:r>
            <a:r>
              <a:rPr lang="en-US" sz="1800" dirty="0">
                <a:solidFill>
                  <a:srgbClr val="592C82"/>
                </a:solidFill>
                <a:ea typeface="MS PGothic"/>
                <a:cs typeface="Arial"/>
              </a:rPr>
              <a:t> </a:t>
            </a:r>
          </a:p>
          <a:p>
            <a:pPr marL="0" lvl="1" indent="0">
              <a:spcBef>
                <a:spcPts val="750"/>
              </a:spcBef>
              <a:spcAft>
                <a:spcPts val="0"/>
              </a:spcAft>
              <a:buNone/>
              <a:defRPr/>
            </a:pPr>
            <a:r>
              <a:rPr lang="en-US" sz="1800" dirty="0">
                <a:solidFill>
                  <a:srgbClr val="592C82"/>
                </a:solidFill>
                <a:ea typeface="MS PGothic"/>
                <a:cs typeface="Arial"/>
              </a:rPr>
              <a:t>	</a:t>
            </a:r>
            <a:r>
              <a:rPr lang="en-US" sz="1800" dirty="0">
                <a:ea typeface="MS PGothic"/>
              </a:rPr>
              <a:t>Ex: I’m about to request a speaker contract, do I need a COI?</a:t>
            </a:r>
          </a:p>
          <a:p>
            <a:pPr marL="0" lvl="1" indent="0">
              <a:spcBef>
                <a:spcPts val="750"/>
              </a:spcBef>
              <a:spcAft>
                <a:spcPts val="0"/>
              </a:spcAft>
              <a:buNone/>
              <a:defRPr/>
            </a:pPr>
            <a:endParaRPr lang="en-US" sz="1800" dirty="0">
              <a:solidFill>
                <a:srgbClr val="592C82"/>
              </a:solidFill>
              <a:ea typeface="MS PGothic"/>
              <a:cs typeface="Arial"/>
            </a:endParaRPr>
          </a:p>
          <a:p>
            <a:pPr marL="0" lvl="1" indent="0">
              <a:spcBef>
                <a:spcPts val="750"/>
              </a:spcBef>
              <a:spcAft>
                <a:spcPts val="0"/>
              </a:spcAft>
              <a:buNone/>
              <a:defRPr/>
            </a:pPr>
            <a:r>
              <a:rPr lang="en-US" sz="1800" dirty="0">
                <a:solidFill>
                  <a:srgbClr val="592C82"/>
                </a:solidFill>
                <a:ea typeface="MS PGothic"/>
                <a:cs typeface="Arial"/>
              </a:rPr>
              <a:t>If you have a question about a specific contract or amendment, email the Contract Manager. </a:t>
            </a:r>
          </a:p>
          <a:p>
            <a:pPr marL="0" lvl="1" indent="0">
              <a:spcBef>
                <a:spcPts val="750"/>
              </a:spcBef>
              <a:spcAft>
                <a:spcPts val="0"/>
              </a:spcAft>
              <a:buNone/>
              <a:defRPr/>
            </a:pPr>
            <a:r>
              <a:rPr lang="en-US" sz="1800" dirty="0">
                <a:solidFill>
                  <a:srgbClr val="592C82"/>
                </a:solidFill>
                <a:ea typeface="MS PGothic"/>
                <a:cs typeface="Arial"/>
              </a:rPr>
              <a:t>	</a:t>
            </a:r>
            <a:r>
              <a:rPr lang="en-US" sz="1800" dirty="0">
                <a:ea typeface="MS PGothic"/>
              </a:rPr>
              <a:t>Ex: The supplier for contract 001908 sent new terms, I don’t agree with 	      them. What should I do? </a:t>
            </a:r>
          </a:p>
          <a:p>
            <a:pPr marL="0" lvl="1" indent="0">
              <a:spcBef>
                <a:spcPts val="750"/>
              </a:spcBef>
              <a:spcAft>
                <a:spcPts val="0"/>
              </a:spcAft>
              <a:buNone/>
              <a:defRPr/>
            </a:pPr>
            <a:endParaRPr lang="en-US" sz="1800" dirty="0">
              <a:solidFill>
                <a:srgbClr val="592C82"/>
              </a:solidFill>
              <a:ea typeface="MS PGothic"/>
              <a:cs typeface="Arial"/>
            </a:endParaRPr>
          </a:p>
          <a:p>
            <a:pPr marL="0" lvl="1" indent="0">
              <a:spcBef>
                <a:spcPts val="750"/>
              </a:spcBef>
              <a:spcAft>
                <a:spcPts val="0"/>
              </a:spcAft>
              <a:buNone/>
              <a:defRPr/>
            </a:pPr>
            <a:r>
              <a:rPr lang="en-US" sz="1800" dirty="0">
                <a:solidFill>
                  <a:srgbClr val="592C82"/>
                </a:solidFill>
                <a:ea typeface="MS PGothic"/>
                <a:cs typeface="Arial"/>
              </a:rPr>
              <a:t>If you have a question about the status of your contract, as responsible contract requestor, you can find that information yourself and we’ll show you how!</a:t>
            </a:r>
          </a:p>
          <a:p>
            <a:pPr marL="0" lvl="1" indent="0">
              <a:spcBef>
                <a:spcPts val="750"/>
              </a:spcBef>
              <a:spcAft>
                <a:spcPts val="0"/>
              </a:spcAft>
              <a:buNone/>
              <a:defRPr/>
            </a:pPr>
            <a:r>
              <a:rPr lang="en-US" sz="1800" dirty="0">
                <a:solidFill>
                  <a:srgbClr val="592C82"/>
                </a:solidFill>
                <a:ea typeface="MS PGothic"/>
                <a:cs typeface="Arial"/>
              </a:rPr>
              <a:t>	</a:t>
            </a:r>
            <a:r>
              <a:rPr lang="en-US" sz="1800" dirty="0">
                <a:ea typeface="MS PGothic"/>
              </a:rPr>
              <a:t>Ex: What is the status of contract 001908?</a:t>
            </a:r>
          </a:p>
          <a:p>
            <a:pPr marL="0" marR="0" lvl="1" indent="0" defTabSz="914400" rtl="0" eaLnBrk="0" fontAlgn="base" latinLnBrk="0" hangingPunct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ea typeface="MS PGothic"/>
              <a:cs typeface="Calibri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288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20483" descr="Drawings on colourful paper">
            <a:extLst>
              <a:ext uri="{FF2B5EF4-FFF2-40B4-BE49-F238E27FC236}">
                <a16:creationId xmlns:a16="http://schemas.microsoft.com/office/drawing/2014/main" id="{38C2710E-6F3A-B603-B09D-3E51EE9470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32" t="22125" r="39105" b="-87"/>
          <a:stretch/>
        </p:blipFill>
        <p:spPr>
          <a:xfrm>
            <a:off x="4238244" y="1516052"/>
            <a:ext cx="4907193" cy="5346559"/>
          </a:xfrm>
          <a:prstGeom prst="rect">
            <a:avLst/>
          </a:prstGeom>
        </p:spPr>
      </p:pic>
      <p:sp>
        <p:nvSpPr>
          <p:cNvPr id="20482" name="Title 1">
            <a:extLst>
              <a:ext uri="{FF2B5EF4-FFF2-40B4-BE49-F238E27FC236}">
                <a16:creationId xmlns:a16="http://schemas.microsoft.com/office/drawing/2014/main" id="{F4F41F1B-5F07-AFCF-42C6-003B3D733B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21315" y="543228"/>
            <a:ext cx="4365485" cy="934097"/>
          </a:xfrm>
        </p:spPr>
        <p:txBody>
          <a:bodyPr anchor="t">
            <a:normAutofit fontScale="90000"/>
          </a:bodyPr>
          <a:lstStyle/>
          <a:p>
            <a:r>
              <a:rPr lang="en-US" altLang="en-US" sz="2800" dirty="0"/>
              <a:t>Contract Party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B6455-42CA-46D8-3CC7-CE01EBD45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68" y="2244815"/>
            <a:ext cx="4176874" cy="3750037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MS PGothic"/>
                <a:cs typeface="Arial"/>
              </a:rPr>
              <a:t>Department Contact</a:t>
            </a:r>
            <a:r>
              <a:rPr lang="en-US" sz="1100" dirty="0">
                <a:latin typeface="Arial"/>
                <a:ea typeface="MS PGothic"/>
                <a:cs typeface="Arial"/>
              </a:rPr>
              <a:t> vs. </a:t>
            </a:r>
            <a:r>
              <a:rPr lang="en-US" sz="1100" b="1" dirty="0">
                <a:solidFill>
                  <a:srgbClr val="FFC000"/>
                </a:solidFill>
                <a:latin typeface="Arial"/>
                <a:ea typeface="MS PGothic"/>
                <a:cs typeface="Arial"/>
              </a:rPr>
              <a:t>Second Party Contact</a:t>
            </a:r>
            <a:r>
              <a:rPr lang="en-US" sz="1100" dirty="0">
                <a:latin typeface="Arial"/>
                <a:ea typeface="MS PGothic"/>
                <a:cs typeface="Arial"/>
              </a:rPr>
              <a:t> &amp; </a:t>
            </a:r>
            <a:r>
              <a:rPr lang="en-US" sz="1100" b="1" dirty="0">
                <a:solidFill>
                  <a:srgbClr val="0070C0"/>
                </a:solidFill>
                <a:latin typeface="Arial"/>
                <a:ea typeface="MS PGothic"/>
                <a:cs typeface="Arial"/>
              </a:rPr>
              <a:t>Second Party Signatory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100" b="1" dirty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100" dirty="0">
                <a:latin typeface="Arial"/>
                <a:ea typeface="MS PGothic"/>
                <a:cs typeface="Arial"/>
              </a:rPr>
              <a:t>The </a:t>
            </a:r>
            <a:r>
              <a: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MS PGothic"/>
                <a:cs typeface="Arial"/>
              </a:rPr>
              <a:t>Department Contact</a:t>
            </a:r>
            <a:r>
              <a:rPr lang="en-US" sz="1100" dirty="0">
                <a:latin typeface="Arial"/>
                <a:ea typeface="MS PGothic"/>
                <a:cs typeface="Arial"/>
              </a:rPr>
              <a:t> is the TCU contact/representative [the person with knowledge about the goods or services].</a:t>
            </a:r>
          </a:p>
          <a:p>
            <a:pPr fontAlgn="auto">
              <a:spcAft>
                <a:spcPts val="0"/>
              </a:spcAft>
              <a:defRPr/>
            </a:pPr>
            <a:endParaRPr lang="en-US" sz="1100" dirty="0"/>
          </a:p>
          <a:p>
            <a:pPr fontAlgn="auto">
              <a:spcAft>
                <a:spcPts val="0"/>
              </a:spcAft>
              <a:defRPr/>
            </a:pPr>
            <a:r>
              <a:rPr lang="en-US" sz="1100" dirty="0">
                <a:latin typeface="Arial"/>
                <a:ea typeface="MS PGothic"/>
                <a:cs typeface="Arial"/>
              </a:rPr>
              <a:t>The </a:t>
            </a:r>
            <a:r>
              <a:rPr lang="en-US" sz="1100" b="1" dirty="0">
                <a:solidFill>
                  <a:srgbClr val="FFC000"/>
                </a:solidFill>
                <a:latin typeface="Arial"/>
                <a:ea typeface="MS PGothic"/>
                <a:cs typeface="Arial"/>
              </a:rPr>
              <a:t>Second Party Contact</a:t>
            </a:r>
            <a:r>
              <a:rPr lang="en-US" sz="1100" dirty="0">
                <a:latin typeface="Arial"/>
                <a:ea typeface="MS PGothic"/>
                <a:cs typeface="Arial"/>
              </a:rPr>
              <a:t> is the person from the Supplier to work with and decide on any terms. They will be contacted with questions.</a:t>
            </a:r>
          </a:p>
          <a:p>
            <a:pPr fontAlgn="auto">
              <a:spcAft>
                <a:spcPts val="0"/>
              </a:spcAft>
              <a:defRPr/>
            </a:pPr>
            <a:endParaRPr lang="en-US" sz="1100" dirty="0"/>
          </a:p>
          <a:p>
            <a:pPr fontAlgn="auto">
              <a:spcAft>
                <a:spcPts val="0"/>
              </a:spcAft>
              <a:defRPr/>
            </a:pPr>
            <a:r>
              <a:rPr lang="en-US" sz="1100" dirty="0">
                <a:latin typeface="Arial"/>
                <a:ea typeface="MS PGothic"/>
                <a:cs typeface="Arial"/>
              </a:rPr>
              <a:t>The </a:t>
            </a:r>
            <a:r>
              <a:rPr lang="en-US" sz="1100" b="1" dirty="0">
                <a:solidFill>
                  <a:srgbClr val="0070C0"/>
                </a:solidFill>
                <a:latin typeface="Arial"/>
                <a:ea typeface="MS PGothic"/>
                <a:cs typeface="Arial"/>
              </a:rPr>
              <a:t>Second Party Signatory</a:t>
            </a:r>
            <a:r>
              <a:rPr lang="en-US" sz="1100" dirty="0">
                <a:latin typeface="Arial"/>
                <a:ea typeface="MS PGothic"/>
                <a:cs typeface="Arial"/>
              </a:rPr>
              <a:t> is the person on the Supplier side who will sign the contract on behalf of the Supplier. </a:t>
            </a:r>
            <a:endParaRPr lang="en-US" sz="11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100" dirty="0"/>
          </a:p>
          <a:p>
            <a:pPr fontAlgn="auto">
              <a:spcAft>
                <a:spcPts val="0"/>
              </a:spcAft>
              <a:defRPr/>
            </a:pPr>
            <a:r>
              <a:rPr lang="en-US" sz="1100" dirty="0">
                <a:latin typeface="Arial"/>
                <a:ea typeface="MS PGothic"/>
                <a:cs typeface="Arial"/>
              </a:rPr>
              <a:t>The </a:t>
            </a:r>
            <a:r>
              <a:rPr lang="en-US" sz="1100" b="1" dirty="0">
                <a:solidFill>
                  <a:srgbClr val="FFC000"/>
                </a:solidFill>
                <a:latin typeface="Arial"/>
                <a:ea typeface="MS PGothic"/>
                <a:cs typeface="Arial"/>
              </a:rPr>
              <a:t>Second Party Contact</a:t>
            </a:r>
            <a:r>
              <a:rPr lang="en-US" sz="1100" dirty="0">
                <a:latin typeface="Arial"/>
                <a:ea typeface="MS PGothic"/>
                <a:cs typeface="Arial"/>
              </a:rPr>
              <a:t> &amp; </a:t>
            </a:r>
            <a:r>
              <a:rPr lang="en-US" sz="1100" b="1" dirty="0">
                <a:solidFill>
                  <a:srgbClr val="0070C0"/>
                </a:solidFill>
                <a:latin typeface="Arial"/>
                <a:ea typeface="MS PGothic"/>
                <a:cs typeface="Arial"/>
              </a:rPr>
              <a:t>Second Party Signatory</a:t>
            </a:r>
            <a:r>
              <a:rPr lang="en-US" sz="1100" dirty="0">
                <a:latin typeface="Arial"/>
                <a:ea typeface="MS PGothic"/>
                <a:cs typeface="Arial"/>
              </a:rPr>
              <a:t> can be the same person. 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89CECCE5-2826-CC58-9290-14A2291F94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latin typeface="Arial"/>
                <a:ea typeface="MS PGothic"/>
                <a:cs typeface="Arial"/>
              </a:rPr>
              <a:t>Finding the Contract Manager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309BED70-FA45-2277-8F23-B4FE7FB7271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24008" y="2506290"/>
            <a:ext cx="3262673" cy="3039766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sz="1200" dirty="0">
                <a:latin typeface="Arial"/>
                <a:ea typeface="MS PGothic"/>
                <a:cs typeface="Arial"/>
              </a:rPr>
              <a:t>Remember the 2</a:t>
            </a:r>
            <a:r>
              <a:rPr lang="en-US" altLang="en-US" sz="1200" baseline="30000" dirty="0">
                <a:latin typeface="Arial"/>
                <a:ea typeface="MS PGothic"/>
                <a:cs typeface="Arial"/>
              </a:rPr>
              <a:t>nd</a:t>
            </a:r>
            <a:r>
              <a:rPr lang="en-US" altLang="en-US" sz="1200" dirty="0">
                <a:latin typeface="Arial"/>
                <a:ea typeface="MS PGothic"/>
                <a:cs typeface="Arial"/>
              </a:rPr>
              <a:t> Rule of Thumb. </a:t>
            </a:r>
            <a:endParaRPr lang="en-US" dirty="0"/>
          </a:p>
          <a:p>
            <a:pPr marL="0" indent="0">
              <a:buNone/>
            </a:pPr>
            <a:r>
              <a:rPr lang="en-US" altLang="en-US" sz="1200" dirty="0">
                <a:latin typeface="Arial"/>
                <a:ea typeface="MS PGothic"/>
                <a:cs typeface="Arial"/>
              </a:rPr>
              <a:t>Is the question specific to a contract? </a:t>
            </a:r>
            <a:endParaRPr lang="en-US" dirty="0"/>
          </a:p>
          <a:p>
            <a:pPr marL="0" indent="0">
              <a:buNone/>
            </a:pPr>
            <a:endParaRPr lang="en-US" altLang="en-US" sz="1200" dirty="0">
              <a:latin typeface="Arial"/>
              <a:ea typeface="MS PGothic"/>
              <a:cs typeface="Arial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200" dirty="0">
                <a:latin typeface="Arial"/>
                <a:ea typeface="MS PGothic"/>
                <a:cs typeface="Arial"/>
              </a:rPr>
              <a:t>If so: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200" dirty="0">
                <a:latin typeface="Arial"/>
                <a:ea typeface="MS PGothic"/>
                <a:cs typeface="Arial"/>
              </a:rPr>
              <a:t>Go into the contract and review the left side panel.</a:t>
            </a:r>
          </a:p>
          <a:p>
            <a:pPr marL="0" indent="0">
              <a:buNone/>
            </a:pPr>
            <a:endParaRPr lang="en-US" altLang="en-US" sz="1200" dirty="0">
              <a:latin typeface="Arial"/>
              <a:ea typeface="MS PGothic"/>
              <a:cs typeface="Arial"/>
            </a:endParaRPr>
          </a:p>
          <a:p>
            <a:pPr marL="0" indent="0">
              <a:buNone/>
            </a:pPr>
            <a:r>
              <a:rPr lang="en-US" altLang="en-US" sz="1200" dirty="0">
                <a:latin typeface="Arial"/>
                <a:ea typeface="MS PGothic"/>
                <a:cs typeface="Arial"/>
              </a:rPr>
              <a:t>Select </a:t>
            </a:r>
            <a:r>
              <a:rPr lang="en-US" altLang="en-US" sz="1600" b="1" i="1" dirty="0">
                <a:solidFill>
                  <a:srgbClr val="6126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Summary</a:t>
            </a:r>
            <a:r>
              <a:rPr lang="en-US" altLang="en-US" sz="1200" i="1" dirty="0">
                <a:latin typeface="Arial"/>
                <a:ea typeface="MS PGothic"/>
                <a:cs typeface="Arial"/>
              </a:rPr>
              <a:t> </a:t>
            </a:r>
            <a:r>
              <a:rPr lang="en-US" altLang="en-US" sz="1200" dirty="0">
                <a:latin typeface="Arial"/>
                <a:ea typeface="MS PGothic"/>
                <a:cs typeface="Arial"/>
              </a:rPr>
              <a:t>then check out who your Contract Manager is. </a:t>
            </a:r>
            <a:endParaRPr lang="en-US" altLang="en-US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62C9E4-D58A-4C25-AC8A-836A65EB1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133600"/>
            <a:ext cx="5921925" cy="344794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4B2F914-9170-4182-69D6-AFA6FEA5D666}"/>
              </a:ext>
            </a:extLst>
          </p:cNvPr>
          <p:cNvSpPr/>
          <p:nvPr/>
        </p:nvSpPr>
        <p:spPr>
          <a:xfrm>
            <a:off x="6553200" y="3961365"/>
            <a:ext cx="1552957" cy="399607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05EFD70A-0607-40F7-B11E-CDD2CEA5A51B}"/>
              </a:ext>
            </a:extLst>
          </p:cNvPr>
          <p:cNvSpPr/>
          <p:nvPr/>
        </p:nvSpPr>
        <p:spPr>
          <a:xfrm>
            <a:off x="3781043" y="4223716"/>
            <a:ext cx="1019557" cy="274513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prstClr val="white"/>
                </a:solidFill>
              </a:rPr>
              <a:t>1st Click here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B721FA6D-9870-477A-BC07-B20A569140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561134"/>
            <a:ext cx="6400800" cy="856504"/>
          </a:xfrm>
        </p:spPr>
        <p:txBody>
          <a:bodyPr/>
          <a:lstStyle/>
          <a:p>
            <a:r>
              <a:rPr lang="en-US" altLang="en-US" dirty="0"/>
              <a:t>Draft Stage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53409-FB81-F2D1-16A5-3674140C0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49" y="2119474"/>
            <a:ext cx="8229600" cy="401265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latin typeface="Arial"/>
                <a:ea typeface="MS PGothic"/>
                <a:cs typeface="Arial"/>
              </a:rPr>
              <a:t>The </a:t>
            </a:r>
            <a:r>
              <a:rPr lang="en-US" sz="1600" b="1" i="1" dirty="0">
                <a:solidFill>
                  <a:srgbClr val="6126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DRAFT STAGE </a:t>
            </a:r>
            <a:r>
              <a:rPr lang="en-US" sz="1600" dirty="0">
                <a:latin typeface="Arial"/>
                <a:ea typeface="MS PGothic"/>
                <a:cs typeface="Arial"/>
              </a:rPr>
              <a:t>means the contract is in the Manager Contract queue. </a:t>
            </a:r>
            <a:endParaRPr lang="en-US" sz="1600" dirty="0"/>
          </a:p>
          <a:p>
            <a:pPr marL="0" indent="0">
              <a:spcAft>
                <a:spcPts val="0"/>
              </a:spcAft>
              <a:buNone/>
              <a:defRPr/>
            </a:pPr>
            <a:endParaRPr lang="en-US" sz="1400" dirty="0">
              <a:latin typeface="Arial"/>
              <a:ea typeface="MS PGothic"/>
              <a:cs typeface="Arial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latin typeface="Arial"/>
                <a:ea typeface="MS PGothic"/>
                <a:cs typeface="Arial"/>
              </a:rPr>
              <a:t>While in the Contract Manager queue there are several things that could be happening: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400" dirty="0">
                <a:ea typeface="MS PGothic"/>
              </a:rPr>
              <a:t>The contract manager is reviewing the documentation and there are discussions</a:t>
            </a:r>
            <a:endParaRPr lang="en-US" sz="1400" dirty="0">
              <a:ea typeface="MS PGothic"/>
              <a:cs typeface="Calibri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1400" dirty="0">
                <a:ea typeface="MS PGothic"/>
              </a:rPr>
              <a:t>The contract is pending additional information/documentation</a:t>
            </a:r>
            <a:endParaRPr lang="en-US" sz="1400" dirty="0">
              <a:ea typeface="MS PGothic"/>
              <a:cs typeface="Calibri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1400" dirty="0">
                <a:ea typeface="MS PGothic"/>
              </a:rPr>
              <a:t>The contract manager has just received the contract (from a contract request or from internal review) and it is pending review.</a:t>
            </a:r>
            <a:endParaRPr lang="en-US" sz="1400" dirty="0">
              <a:ea typeface="MS PGothic"/>
              <a:cs typeface="Calibri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1400" dirty="0"/>
              <a:t>The contract manager is actively working on the contract.</a:t>
            </a:r>
          </a:p>
          <a:p>
            <a:pPr marL="3429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400" dirty="0"/>
          </a:p>
          <a:p>
            <a:pPr marL="3429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600" dirty="0">
                <a:solidFill>
                  <a:srgbClr val="592C82"/>
                </a:solidFill>
                <a:latin typeface="Arial"/>
                <a:ea typeface="MS PGothic"/>
                <a:cs typeface="Arial"/>
              </a:rPr>
              <a:t>Always check the </a:t>
            </a:r>
            <a:r>
              <a:rPr lang="en-US" sz="1600" b="1" i="1" dirty="0">
                <a:solidFill>
                  <a:srgbClr val="6126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Communication Center </a:t>
            </a:r>
            <a:r>
              <a:rPr lang="en-US" sz="1600" dirty="0">
                <a:solidFill>
                  <a:srgbClr val="592C82"/>
                </a:solidFill>
                <a:latin typeface="Arial"/>
                <a:ea typeface="MS PGothic"/>
                <a:cs typeface="Arial"/>
              </a:rPr>
              <a:t>and the </a:t>
            </a:r>
            <a:r>
              <a:rPr lang="en-US" sz="1600" b="1" i="1" dirty="0">
                <a:solidFill>
                  <a:srgbClr val="6126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Comments</a:t>
            </a:r>
            <a:r>
              <a:rPr lang="en-US" sz="1600" dirty="0">
                <a:solidFill>
                  <a:srgbClr val="592C82"/>
                </a:solidFill>
                <a:latin typeface="Arial"/>
                <a:ea typeface="MS PGothic"/>
                <a:cs typeface="Arial"/>
              </a:rPr>
              <a:t> section to see if there is any additional information.</a:t>
            </a:r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ECEAC8F9-0C32-8894-4618-665054E21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186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 descr="Draft White Stamp Text On Green Free Stock Photo - Public Domain Pictures">
            <a:extLst>
              <a:ext uri="{FF2B5EF4-FFF2-40B4-BE49-F238E27FC236}">
                <a16:creationId xmlns:a16="http://schemas.microsoft.com/office/drawing/2014/main" id="{C45B6499-3D1B-0BF7-66FE-C3E73EF04B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11" t="21087" r="1743" b="19043"/>
          <a:stretch/>
        </p:blipFill>
        <p:spPr>
          <a:xfrm>
            <a:off x="6584635" y="5190951"/>
            <a:ext cx="2557933" cy="164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89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2">
            <a:extLst>
              <a:ext uri="{FF2B5EF4-FFF2-40B4-BE49-F238E27FC236}">
                <a16:creationId xmlns:a16="http://schemas.microsoft.com/office/drawing/2014/main" id="{59F6F4ED-C7FA-11C3-ADC4-B0D653DAB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1863725"/>
            <a:ext cx="37592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1">
            <a:extLst>
              <a:ext uri="{FF2B5EF4-FFF2-40B4-BE49-F238E27FC236}">
                <a16:creationId xmlns:a16="http://schemas.microsoft.com/office/drawing/2014/main" id="{F5902A57-7A23-6765-9EC2-9E1FB142B3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Communication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856C4-0CE6-1F27-37E1-AD51D2B11B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83761"/>
            <a:ext cx="4032632" cy="4442402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500" dirty="0"/>
              <a:t>The </a:t>
            </a:r>
            <a:r>
              <a:rPr lang="en-US" sz="1600" b="1" i="1" dirty="0">
                <a:solidFill>
                  <a:srgbClr val="6126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Communication Center </a:t>
            </a:r>
            <a:r>
              <a:rPr lang="en-US" sz="1500" dirty="0"/>
              <a:t>is a helpful tool that allows you to review previous correspondence and send emails directly from the contract.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500" dirty="0"/>
              <a:t>If you send an email from the </a:t>
            </a:r>
            <a:r>
              <a:rPr lang="en-US" sz="1600" b="1" i="1" dirty="0">
                <a:solidFill>
                  <a:srgbClr val="6126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Communication Center</a:t>
            </a:r>
            <a:r>
              <a:rPr lang="en-US" sz="1500" dirty="0"/>
              <a:t>, it will be stored in the system and the receiving parties will receive a copy in their email.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500" dirty="0"/>
              <a:t>They can either respond in the system OR they can respond from their email address.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675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500" dirty="0"/>
              <a:t>NOTE: If you respond from your email address the correspondence will be sent to all those who are subscribed to the email and it will be stored in Jaggaer. 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20C16EF9-AAA5-8628-D3D0-7DAD0C77F438}"/>
              </a:ext>
            </a:extLst>
          </p:cNvPr>
          <p:cNvSpPr/>
          <p:nvPr/>
        </p:nvSpPr>
        <p:spPr>
          <a:xfrm>
            <a:off x="5213350" y="3716338"/>
            <a:ext cx="663575" cy="128587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prstClr val="white"/>
                </a:solidFill>
              </a:rPr>
              <a:t>Click here 1</a:t>
            </a:r>
            <a:r>
              <a:rPr lang="en-US" sz="600" b="1" baseline="30000" dirty="0">
                <a:solidFill>
                  <a:prstClr val="white"/>
                </a:solidFill>
              </a:rPr>
              <a:t>st</a:t>
            </a:r>
            <a:r>
              <a:rPr lang="en-US" sz="600" b="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D5A124FF-AF9F-0EF5-0D82-8EE4A3A1DE96}"/>
              </a:ext>
            </a:extLst>
          </p:cNvPr>
          <p:cNvSpPr/>
          <p:nvPr/>
        </p:nvSpPr>
        <p:spPr>
          <a:xfrm>
            <a:off x="5876925" y="2201863"/>
            <a:ext cx="661988" cy="130175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prstClr val="white"/>
                </a:solidFill>
              </a:rPr>
              <a:t>Click here 2</a:t>
            </a:r>
            <a:r>
              <a:rPr lang="en-US" sz="600" b="1" baseline="30000" dirty="0">
                <a:solidFill>
                  <a:prstClr val="white"/>
                </a:solidFill>
              </a:rPr>
              <a:t>nd</a:t>
            </a:r>
            <a:r>
              <a:rPr lang="en-US" sz="600" b="1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27655" name="Picture 10">
            <a:extLst>
              <a:ext uri="{FF2B5EF4-FFF2-40B4-BE49-F238E27FC236}">
                <a16:creationId xmlns:a16="http://schemas.microsoft.com/office/drawing/2014/main" id="{CD82C3D1-39AB-9BF1-7284-7F298F362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2" b="7292"/>
          <a:stretch>
            <a:fillRect/>
          </a:stretch>
        </p:blipFill>
        <p:spPr bwMode="auto">
          <a:xfrm>
            <a:off x="4572000" y="3948113"/>
            <a:ext cx="4151313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6B5D5D0-1622-7F98-25CE-403D46613221}"/>
              </a:ext>
            </a:extLst>
          </p:cNvPr>
          <p:cNvSpPr/>
          <p:nvPr/>
        </p:nvSpPr>
        <p:spPr>
          <a:xfrm>
            <a:off x="4265613" y="5327650"/>
            <a:ext cx="3411537" cy="63341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597CA84-2FAB-1B94-A987-A2229DBA5517}"/>
              </a:ext>
            </a:extLst>
          </p:cNvPr>
          <p:cNvCxnSpPr>
            <a:cxnSpLocks/>
          </p:cNvCxnSpPr>
          <p:nvPr/>
        </p:nvCxnSpPr>
        <p:spPr>
          <a:xfrm>
            <a:off x="3994150" y="5006975"/>
            <a:ext cx="468313" cy="45561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F12B593E-C600-B30A-DDC8-C80B187E64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Effectively using the Communication Center</a:t>
            </a:r>
          </a:p>
        </p:txBody>
      </p:sp>
      <p:pic>
        <p:nvPicPr>
          <p:cNvPr id="28675" name="Content Placeholder 6">
            <a:extLst>
              <a:ext uri="{FF2B5EF4-FFF2-40B4-BE49-F238E27FC236}">
                <a16:creationId xmlns:a16="http://schemas.microsoft.com/office/drawing/2014/main" id="{7DE7E18F-1FC3-80A0-DC59-56250396E01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4294" y="2388805"/>
            <a:ext cx="4146036" cy="3063370"/>
          </a:xfr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EDFAC3C-55A8-A583-BCFD-DCA50F43FE4E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4419600" y="2971800"/>
            <a:ext cx="1905000" cy="123756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90B9881-2014-8631-CBE1-4BA511E8B295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1071280" y="2412831"/>
            <a:ext cx="2042829" cy="225688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6EC2EDC-93FB-49CF-9AE1-678D3AFA180C}"/>
              </a:ext>
            </a:extLst>
          </p:cNvPr>
          <p:cNvCxnSpPr>
            <a:cxnSpLocks/>
          </p:cNvCxnSpPr>
          <p:nvPr/>
        </p:nvCxnSpPr>
        <p:spPr>
          <a:xfrm flipH="1" flipV="1">
            <a:off x="3200400" y="4953000"/>
            <a:ext cx="2635596" cy="103790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99F6E68-6EDE-1691-3EB0-18E2A6F9477D}"/>
              </a:ext>
            </a:extLst>
          </p:cNvPr>
          <p:cNvSpPr txBox="1"/>
          <p:nvPr/>
        </p:nvSpPr>
        <p:spPr>
          <a:xfrm>
            <a:off x="6324600" y="3886200"/>
            <a:ext cx="2710695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rgbClr val="4D1979"/>
                </a:solidFill>
                <a:latin typeface="Calibri" panose="020F0502020204030204"/>
                <a:ea typeface="+mn-ea"/>
              </a:rPr>
              <a:t>Make sure to keep the information already in the subject line, it will add the contract number and name automatically. </a:t>
            </a:r>
            <a:endParaRPr lang="en-US" sz="900" b="1" dirty="0">
              <a:solidFill>
                <a:srgbClr val="4D1979"/>
              </a:solidFill>
              <a:latin typeface="Calibri" panose="020F0502020204030204"/>
              <a:ea typeface="+mn-ea"/>
              <a:cs typeface="Calibri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rgbClr val="4D1979"/>
                </a:solidFill>
                <a:latin typeface="Calibri" panose="020F0502020204030204"/>
                <a:ea typeface="+mn-ea"/>
              </a:rPr>
              <a:t>You can add additional wording in the subject line.</a:t>
            </a:r>
            <a:endParaRPr lang="en-US" sz="900" dirty="0">
              <a:solidFill>
                <a:srgbClr val="4D1979"/>
              </a:solidFill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8897BA-5603-B581-B13D-2AB548E40DC8}"/>
              </a:ext>
            </a:extLst>
          </p:cNvPr>
          <p:cNvSpPr txBox="1"/>
          <p:nvPr/>
        </p:nvSpPr>
        <p:spPr>
          <a:xfrm>
            <a:off x="218509" y="1905000"/>
            <a:ext cx="1705542" cy="5078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rgbClr val="4D1979"/>
                </a:solidFill>
                <a:latin typeface="Calibri" panose="020F0502020204030204"/>
                <a:ea typeface="+mn-ea"/>
              </a:rPr>
              <a:t>Always ensure your email is going to someone! Include all of your desired recipients.</a:t>
            </a:r>
            <a:endParaRPr lang="en-US" sz="900" b="1" dirty="0">
              <a:solidFill>
                <a:srgbClr val="4D1979"/>
              </a:solidFill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9A8DF4-4120-E221-3338-7BBAA4D68CBA}"/>
              </a:ext>
            </a:extLst>
          </p:cNvPr>
          <p:cNvSpPr txBox="1"/>
          <p:nvPr/>
        </p:nvSpPr>
        <p:spPr>
          <a:xfrm>
            <a:off x="5835995" y="5806237"/>
            <a:ext cx="2850805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rgbClr val="4D1979"/>
                </a:solidFill>
                <a:latin typeface="Calibri" panose="020F0502020204030204"/>
                <a:ea typeface="+mn-ea"/>
              </a:rPr>
              <a:t>You can add any attachments you would like here. If you add it here, it can quickly be added to the contract.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9AA6D1-0D5B-4977-A585-651C0407F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051" y="3429000"/>
            <a:ext cx="285749" cy="2285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7" name="Rectangle 1434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4348" name="Arc 1435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6100024" y="863980"/>
            <a:ext cx="2987899" cy="224092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rgbClr val="592C82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38" name="Title 1">
            <a:extLst>
              <a:ext uri="{FF2B5EF4-FFF2-40B4-BE49-F238E27FC236}">
                <a16:creationId xmlns:a16="http://schemas.microsoft.com/office/drawing/2014/main" id="{C6803B82-FC03-AF99-564E-C01C7AAAF2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21221" y="1236730"/>
            <a:ext cx="409412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alt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TCU Contract Team Goals</a:t>
            </a:r>
          </a:p>
        </p:txBody>
      </p:sp>
      <p:sp>
        <p:nvSpPr>
          <p:cNvPr id="14349" name="Freeform: Shape 1435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004647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4D1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Picture 3" descr="A purple logo with white background&#10;&#10;Description automatically generated">
            <a:extLst>
              <a:ext uri="{FF2B5EF4-FFF2-40B4-BE49-F238E27FC236}">
                <a16:creationId xmlns:a16="http://schemas.microsoft.com/office/drawing/2014/main" id="{2ED010AD-10B5-D64F-702D-981E39EF5D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2444" r="-167"/>
          <a:stretch/>
        </p:blipFill>
        <p:spPr bwMode="auto">
          <a:xfrm>
            <a:off x="0" y="1303406"/>
            <a:ext cx="4643271" cy="3391377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31AEED5-6898-9C78-2788-238F0C5A36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1221" y="2741680"/>
            <a:ext cx="4094129" cy="41925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defTabSz="914400" fontAlgn="auto">
              <a:spcAft>
                <a:spcPts val="0"/>
              </a:spcAft>
              <a:buNone/>
              <a:defRPr/>
            </a:pPr>
            <a:r>
              <a:rPr lang="en-US" sz="1900" dirty="0"/>
              <a:t>Protect TCU’s students.</a:t>
            </a:r>
          </a:p>
          <a:p>
            <a:pPr marL="0" indent="-228600" defTabSz="914400" fontAlgn="auto">
              <a:spcAft>
                <a:spcPts val="0"/>
              </a:spcAft>
              <a:defRPr/>
            </a:pPr>
            <a:endParaRPr lang="en-US" sz="1900" dirty="0"/>
          </a:p>
          <a:p>
            <a:pPr marL="0" indent="0" defTabSz="914400">
              <a:spcAft>
                <a:spcPts val="0"/>
              </a:spcAft>
              <a:buNone/>
              <a:defRPr/>
            </a:pPr>
            <a:r>
              <a:rPr lang="en-US" sz="1900" dirty="0"/>
              <a:t>Protect TCU’s endowment and every other resource we have worked hard to acquire.</a:t>
            </a:r>
          </a:p>
          <a:p>
            <a:pPr marL="0" indent="-228600" defTabSz="914400" fontAlgn="auto">
              <a:spcAft>
                <a:spcPts val="0"/>
              </a:spcAft>
              <a:defRPr/>
            </a:pPr>
            <a:endParaRPr lang="en-US" sz="1900" dirty="0"/>
          </a:p>
          <a:p>
            <a:pPr marL="0" indent="0" defTabSz="914400">
              <a:spcAft>
                <a:spcPts val="0"/>
              </a:spcAft>
              <a:buNone/>
              <a:defRPr/>
            </a:pPr>
            <a:r>
              <a:rPr lang="en-US" sz="1900" dirty="0"/>
              <a:t>Protect TCU’s brand, reputation, and information.</a:t>
            </a:r>
          </a:p>
          <a:p>
            <a:pPr marL="0" indent="-228600" defTabSz="914400" fontAlgn="auto">
              <a:spcAft>
                <a:spcPts val="0"/>
              </a:spcAft>
              <a:defRPr/>
            </a:pPr>
            <a:endParaRPr lang="en-US" sz="1900" dirty="0"/>
          </a:p>
          <a:p>
            <a:pPr marL="0" indent="0" algn="ctr" defTabSz="914400">
              <a:spcAft>
                <a:spcPts val="0"/>
              </a:spcAft>
              <a:buNone/>
              <a:defRPr/>
            </a:pPr>
            <a:r>
              <a:rPr lang="en-US" sz="2400" b="1" dirty="0">
                <a:solidFill>
                  <a:srgbClr val="C00000"/>
                </a:solidFill>
                <a:latin typeface="Algerian" panose="04020705040A02060702" pitchFamily="82" charset="0"/>
              </a:rPr>
              <a:t>TO PROTECT YOU</a:t>
            </a:r>
          </a:p>
          <a:p>
            <a:pPr indent="-228600" defTabSz="914400" fontAlgn="auto">
              <a:spcAft>
                <a:spcPts val="0"/>
              </a:spcAft>
              <a:defRPr/>
            </a:pPr>
            <a:endParaRPr lang="en-US" sz="1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9E31B371-FAE3-2720-8E27-D5F3F0A440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51655" y="507416"/>
            <a:ext cx="6400800" cy="892316"/>
          </a:xfrm>
        </p:spPr>
        <p:txBody>
          <a:bodyPr anchor="t">
            <a:normAutofit/>
          </a:bodyPr>
          <a:lstStyle/>
          <a:p>
            <a:r>
              <a:rPr lang="en-US" altLang="en-US" sz="3500" dirty="0">
                <a:solidFill>
                  <a:schemeClr val="bg1"/>
                </a:solidFill>
              </a:rPr>
              <a:t>Uploading Documents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33BCD015-37F1-4A24-BDD0-8CFD5F9AB5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638500" y="2018005"/>
            <a:ext cx="4928926" cy="3618727"/>
          </a:xfrm>
        </p:spPr>
        <p:txBody>
          <a:bodyPr numCol="1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en-US" altLang="en-US" sz="1600" b="1" dirty="0">
                <a:solidFill>
                  <a:srgbClr val="4D1979"/>
                </a:solidFill>
                <a:latin typeface="Arial"/>
                <a:ea typeface="MS PGothic"/>
                <a:cs typeface="Arial"/>
              </a:rPr>
              <a:t>The Contract Manager has requested a COI and there is updated documentation.</a:t>
            </a:r>
            <a:endParaRPr lang="en-US" sz="1600" dirty="0">
              <a:solidFill>
                <a:srgbClr val="4D1979"/>
              </a:solidFill>
            </a:endParaRPr>
          </a:p>
          <a:p>
            <a:pPr marL="0" indent="0" algn="ctr">
              <a:buNone/>
            </a:pPr>
            <a:r>
              <a:rPr lang="en-US" altLang="en-US" sz="1600" b="1" dirty="0">
                <a:solidFill>
                  <a:srgbClr val="4D1979"/>
                </a:solidFill>
                <a:latin typeface="Arial"/>
                <a:ea typeface="MS PGothic"/>
                <a:cs typeface="Arial"/>
              </a:rPr>
              <a:t> What now?</a:t>
            </a:r>
            <a:endParaRPr lang="en-US" sz="1600" dirty="0">
              <a:solidFill>
                <a:srgbClr val="4D1979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300" dirty="0">
              <a:solidFill>
                <a:srgbClr val="4D1979"/>
              </a:solidFill>
            </a:endParaRPr>
          </a:p>
          <a:p>
            <a:pPr marL="0" indent="0">
              <a:buNone/>
            </a:pPr>
            <a:r>
              <a:rPr lang="en-US" altLang="en-US" sz="1300" dirty="0">
                <a:solidFill>
                  <a:srgbClr val="4D1979"/>
                </a:solidFill>
                <a:latin typeface="Arial"/>
                <a:ea typeface="MS PGothic"/>
                <a:cs typeface="Arial"/>
              </a:rPr>
              <a:t>Respond to the email that was sent to you requesting the documentation. Your email response and the attachment will be stored in the </a:t>
            </a:r>
            <a:r>
              <a:rPr lang="en-US" altLang="en-US" sz="1600" b="1" i="1" dirty="0">
                <a:solidFill>
                  <a:srgbClr val="6126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Communication Center</a:t>
            </a:r>
            <a:r>
              <a:rPr lang="en-US" altLang="en-US" sz="1300" dirty="0">
                <a:solidFill>
                  <a:srgbClr val="4D1979"/>
                </a:solidFill>
                <a:latin typeface="Arial"/>
                <a:ea typeface="MS PGothic"/>
                <a:cs typeface="Arial"/>
              </a:rPr>
              <a:t>. </a:t>
            </a:r>
          </a:p>
          <a:p>
            <a:pPr marL="0" indent="0">
              <a:buNone/>
            </a:pPr>
            <a:endParaRPr lang="en-US" altLang="en-US" sz="1300" dirty="0">
              <a:solidFill>
                <a:srgbClr val="4D1979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300" dirty="0">
                <a:solidFill>
                  <a:srgbClr val="4D1979"/>
                </a:solidFill>
                <a:latin typeface="Arial"/>
                <a:ea typeface="MS PGothic"/>
                <a:cs typeface="Arial"/>
              </a:rPr>
              <a:t>Another option is to send an email from the </a:t>
            </a:r>
            <a:r>
              <a:rPr lang="en-US" altLang="en-US" sz="1600" b="1" i="1" dirty="0">
                <a:solidFill>
                  <a:srgbClr val="6126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Communication</a:t>
            </a:r>
            <a:r>
              <a:rPr lang="en-US" altLang="en-US" sz="1300" dirty="0">
                <a:solidFill>
                  <a:srgbClr val="4D1979"/>
                </a:solidFill>
                <a:latin typeface="Arial"/>
                <a:ea typeface="MS PGothic"/>
                <a:cs typeface="Arial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en-US" sz="1600" b="1" i="1" dirty="0">
                <a:solidFill>
                  <a:srgbClr val="6126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Center</a:t>
            </a:r>
            <a:r>
              <a:rPr lang="en-US" altLang="en-US" sz="1300" dirty="0">
                <a:solidFill>
                  <a:srgbClr val="4D1979"/>
                </a:solidFill>
                <a:latin typeface="Arial"/>
                <a:ea typeface="MS PGothic"/>
                <a:cs typeface="Arial"/>
              </a:rPr>
              <a:t>, as shown previously.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300" dirty="0">
              <a:solidFill>
                <a:srgbClr val="4D1979"/>
              </a:solidFill>
            </a:endParaRPr>
          </a:p>
          <a:p>
            <a:pPr marL="0" indent="0">
              <a:buNone/>
            </a:pPr>
            <a:r>
              <a:rPr lang="en-US" altLang="en-US" sz="1300" dirty="0">
                <a:solidFill>
                  <a:srgbClr val="4D1979"/>
                </a:solidFill>
                <a:latin typeface="Arial"/>
                <a:ea typeface="MS PGothic"/>
                <a:cs typeface="Arial"/>
              </a:rPr>
              <a:t>The Contract Manager will be able to upload it to the contract file from there. </a:t>
            </a:r>
            <a:endParaRPr lang="en-US" altLang="en-US" sz="1300" dirty="0">
              <a:solidFill>
                <a:srgbClr val="4D1979"/>
              </a:solidFill>
            </a:endParaRPr>
          </a:p>
        </p:txBody>
      </p:sp>
      <p:pic>
        <p:nvPicPr>
          <p:cNvPr id="29701" name="Picture 29700" descr="Working space background">
            <a:extLst>
              <a:ext uri="{FF2B5EF4-FFF2-40B4-BE49-F238E27FC236}">
                <a16:creationId xmlns:a16="http://schemas.microsoft.com/office/drawing/2014/main" id="{53CEFED5-251C-F806-724E-BBED82E14F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62" r="-3" b="-3"/>
          <a:stretch/>
        </p:blipFill>
        <p:spPr>
          <a:xfrm>
            <a:off x="20" y="1522020"/>
            <a:ext cx="3409931" cy="5335980"/>
          </a:xfrm>
          <a:custGeom>
            <a:avLst/>
            <a:gdLst/>
            <a:ahLst/>
            <a:cxnLst/>
            <a:rect l="l" t="t" r="r" b="b"/>
            <a:pathLst>
              <a:path w="4546602" h="6858000">
                <a:moveTo>
                  <a:pt x="4221600" y="6662544"/>
                </a:moveTo>
                <a:lnTo>
                  <a:pt x="4210150" y="6683027"/>
                </a:lnTo>
                <a:lnTo>
                  <a:pt x="4207002" y="6702976"/>
                </a:lnTo>
                <a:lnTo>
                  <a:pt x="4207002" y="6702977"/>
                </a:lnTo>
                <a:cubicBezTo>
                  <a:pt x="4207407" y="6716169"/>
                  <a:pt x="4212552" y="6729219"/>
                  <a:pt x="4220838" y="6742553"/>
                </a:cubicBezTo>
                <a:lnTo>
                  <a:pt x="4220839" y="6742555"/>
                </a:lnTo>
                <a:lnTo>
                  <a:pt x="4240316" y="6812062"/>
                </a:lnTo>
                <a:lnTo>
                  <a:pt x="4235543" y="6776800"/>
                </a:lnTo>
                <a:lnTo>
                  <a:pt x="4220839" y="6742555"/>
                </a:lnTo>
                <a:lnTo>
                  <a:pt x="4220838" y="6742552"/>
                </a:lnTo>
                <a:lnTo>
                  <a:pt x="4207002" y="6702976"/>
                </a:lnTo>
                <a:close/>
                <a:moveTo>
                  <a:pt x="4189594" y="6564620"/>
                </a:moveTo>
                <a:lnTo>
                  <a:pt x="4189594" y="6564621"/>
                </a:lnTo>
                <a:cubicBezTo>
                  <a:pt x="4199883" y="6575479"/>
                  <a:pt x="4205977" y="6582147"/>
                  <a:pt x="4212073" y="6588626"/>
                </a:cubicBezTo>
                <a:lnTo>
                  <a:pt x="4228695" y="6625225"/>
                </a:lnTo>
                <a:lnTo>
                  <a:pt x="4221601" y="6662541"/>
                </a:lnTo>
                <a:lnTo>
                  <a:pt x="4221600" y="6662541"/>
                </a:lnTo>
                <a:lnTo>
                  <a:pt x="4221600" y="6662542"/>
                </a:lnTo>
                <a:lnTo>
                  <a:pt x="4221601" y="6662541"/>
                </a:lnTo>
                <a:lnTo>
                  <a:pt x="4228684" y="6645552"/>
                </a:lnTo>
                <a:lnTo>
                  <a:pt x="4228695" y="6625225"/>
                </a:lnTo>
                <a:lnTo>
                  <a:pt x="4228695" y="6625224"/>
                </a:lnTo>
                <a:cubicBezTo>
                  <a:pt x="4226599" y="6611342"/>
                  <a:pt x="4220551" y="6597578"/>
                  <a:pt x="4212073" y="6588625"/>
                </a:cubicBezTo>
                <a:close/>
                <a:moveTo>
                  <a:pt x="4269915" y="6438981"/>
                </a:moveTo>
                <a:lnTo>
                  <a:pt x="4249984" y="6463840"/>
                </a:lnTo>
                <a:lnTo>
                  <a:pt x="4249982" y="6463849"/>
                </a:lnTo>
                <a:lnTo>
                  <a:pt x="4236188" y="6513012"/>
                </a:lnTo>
                <a:lnTo>
                  <a:pt x="4217381" y="6546194"/>
                </a:lnTo>
                <a:lnTo>
                  <a:pt x="4217381" y="6546195"/>
                </a:lnTo>
                <a:lnTo>
                  <a:pt x="4233719" y="6521804"/>
                </a:lnTo>
                <a:lnTo>
                  <a:pt x="4236188" y="6513012"/>
                </a:lnTo>
                <a:lnTo>
                  <a:pt x="4238998" y="6508052"/>
                </a:lnTo>
                <a:lnTo>
                  <a:pt x="4249982" y="6463849"/>
                </a:lnTo>
                <a:lnTo>
                  <a:pt x="4249984" y="6463841"/>
                </a:lnTo>
                <a:cubicBezTo>
                  <a:pt x="4252937" y="6451650"/>
                  <a:pt x="4260413" y="6444077"/>
                  <a:pt x="4269915" y="6438981"/>
                </a:cubicBezTo>
                <a:close/>
                <a:moveTo>
                  <a:pt x="4355914" y="6364769"/>
                </a:moveTo>
                <a:lnTo>
                  <a:pt x="4354607" y="6387910"/>
                </a:lnTo>
                <a:lnTo>
                  <a:pt x="4351952" y="6393385"/>
                </a:lnTo>
                <a:lnTo>
                  <a:pt x="4345189" y="6407332"/>
                </a:lnTo>
                <a:lnTo>
                  <a:pt x="4345189" y="6407333"/>
                </a:lnTo>
                <a:lnTo>
                  <a:pt x="4351952" y="6393385"/>
                </a:lnTo>
                <a:lnTo>
                  <a:pt x="4354608" y="6387910"/>
                </a:lnTo>
                <a:close/>
                <a:moveTo>
                  <a:pt x="4116820" y="4221391"/>
                </a:moveTo>
                <a:lnTo>
                  <a:pt x="4116820" y="4221392"/>
                </a:lnTo>
                <a:cubicBezTo>
                  <a:pt x="4117582" y="4232061"/>
                  <a:pt x="4117772" y="4243873"/>
                  <a:pt x="4122536" y="4253015"/>
                </a:cubicBezTo>
                <a:cubicBezTo>
                  <a:pt x="4134729" y="4277402"/>
                  <a:pt x="4150349" y="4300071"/>
                  <a:pt x="4162352" y="4324646"/>
                </a:cubicBezTo>
                <a:lnTo>
                  <a:pt x="4171306" y="4363891"/>
                </a:lnTo>
                <a:lnTo>
                  <a:pt x="4170544" y="4482004"/>
                </a:lnTo>
                <a:cubicBezTo>
                  <a:pt x="4167876" y="4546776"/>
                  <a:pt x="4167304" y="4612500"/>
                  <a:pt x="4110534" y="4659174"/>
                </a:cubicBezTo>
                <a:cubicBezTo>
                  <a:pt x="4105962" y="4662986"/>
                  <a:pt x="4103294" y="4671176"/>
                  <a:pt x="4102532" y="4677655"/>
                </a:cubicBezTo>
                <a:cubicBezTo>
                  <a:pt x="4098913" y="4707564"/>
                  <a:pt x="4098531" y="4738235"/>
                  <a:pt x="4092625" y="4767764"/>
                </a:cubicBezTo>
                <a:cubicBezTo>
                  <a:pt x="4090244" y="4779575"/>
                  <a:pt x="4089435" y="4790386"/>
                  <a:pt x="4091316" y="4800483"/>
                </a:cubicBezTo>
                <a:lnTo>
                  <a:pt x="4091316" y="4800484"/>
                </a:lnTo>
                <a:cubicBezTo>
                  <a:pt x="4093197" y="4810581"/>
                  <a:pt x="4097770" y="4819964"/>
                  <a:pt x="4106152" y="4828917"/>
                </a:cubicBezTo>
                <a:lnTo>
                  <a:pt x="4128333" y="4863343"/>
                </a:lnTo>
                <a:lnTo>
                  <a:pt x="4135862" y="4889275"/>
                </a:lnTo>
                <a:lnTo>
                  <a:pt x="4134157" y="4912168"/>
                </a:lnTo>
                <a:cubicBezTo>
                  <a:pt x="4132442" y="4919978"/>
                  <a:pt x="4132085" y="4927122"/>
                  <a:pt x="4132755" y="4933805"/>
                </a:cubicBezTo>
                <a:lnTo>
                  <a:pt x="4132755" y="4933806"/>
                </a:lnTo>
                <a:lnTo>
                  <a:pt x="4132757" y="4933810"/>
                </a:lnTo>
                <a:lnTo>
                  <a:pt x="4137514" y="4952673"/>
                </a:lnTo>
                <a:lnTo>
                  <a:pt x="4140307" y="4957453"/>
                </a:lnTo>
                <a:lnTo>
                  <a:pt x="4141585" y="4961456"/>
                </a:lnTo>
                <a:cubicBezTo>
                  <a:pt x="4146096" y="4970097"/>
                  <a:pt x="4151802" y="4978393"/>
                  <a:pt x="4157589" y="4987038"/>
                </a:cubicBezTo>
                <a:cubicBezTo>
                  <a:pt x="4168828" y="5003802"/>
                  <a:pt x="4182926" y="5022853"/>
                  <a:pt x="4184068" y="5041522"/>
                </a:cubicBezTo>
                <a:cubicBezTo>
                  <a:pt x="4184687" y="5052096"/>
                  <a:pt x="4187605" y="5062300"/>
                  <a:pt x="4191284" y="5072376"/>
                </a:cubicBezTo>
                <a:lnTo>
                  <a:pt x="4197188" y="5087444"/>
                </a:lnTo>
                <a:lnTo>
                  <a:pt x="4210215" y="5133220"/>
                </a:lnTo>
                <a:lnTo>
                  <a:pt x="4210217" y="5133225"/>
                </a:lnTo>
                <a:lnTo>
                  <a:pt x="4203501" y="5166113"/>
                </a:lnTo>
                <a:lnTo>
                  <a:pt x="4203501" y="5166114"/>
                </a:lnTo>
                <a:cubicBezTo>
                  <a:pt x="4202739" y="5167638"/>
                  <a:pt x="4203311" y="5169781"/>
                  <a:pt x="4204192" y="5172091"/>
                </a:cubicBezTo>
                <a:lnTo>
                  <a:pt x="4206739" y="5179068"/>
                </a:lnTo>
                <a:lnTo>
                  <a:pt x="4206573" y="5229433"/>
                </a:lnTo>
                <a:lnTo>
                  <a:pt x="4196024" y="5248936"/>
                </a:lnTo>
                <a:lnTo>
                  <a:pt x="4183116" y="5272796"/>
                </a:lnTo>
                <a:cubicBezTo>
                  <a:pt x="4171471" y="5285441"/>
                  <a:pt x="4163765" y="5298595"/>
                  <a:pt x="4159213" y="5312288"/>
                </a:cubicBezTo>
                <a:lnTo>
                  <a:pt x="4158157" y="5321350"/>
                </a:lnTo>
                <a:lnTo>
                  <a:pt x="4155683" y="5326163"/>
                </a:lnTo>
                <a:lnTo>
                  <a:pt x="4154237" y="5355014"/>
                </a:lnTo>
                <a:lnTo>
                  <a:pt x="4154237" y="5355015"/>
                </a:lnTo>
                <a:cubicBezTo>
                  <a:pt x="4154886" y="5364883"/>
                  <a:pt x="4156589" y="5375003"/>
                  <a:pt x="4159113" y="5385385"/>
                </a:cubicBezTo>
                <a:cubicBezTo>
                  <a:pt x="4162352" y="5398722"/>
                  <a:pt x="4164638" y="5412058"/>
                  <a:pt x="4167304" y="5425583"/>
                </a:cubicBezTo>
                <a:cubicBezTo>
                  <a:pt x="4171114" y="5443871"/>
                  <a:pt x="4175116" y="5462352"/>
                  <a:pt x="4178926" y="5480638"/>
                </a:cubicBezTo>
                <a:lnTo>
                  <a:pt x="4183450" y="5507668"/>
                </a:lnTo>
                <a:lnTo>
                  <a:pt x="4172831" y="5531692"/>
                </a:lnTo>
                <a:lnTo>
                  <a:pt x="4172830" y="5531693"/>
                </a:lnTo>
                <a:cubicBezTo>
                  <a:pt x="4165781" y="5537600"/>
                  <a:pt x="4162589" y="5542649"/>
                  <a:pt x="4162685" y="5547578"/>
                </a:cubicBezTo>
                <a:lnTo>
                  <a:pt x="4162685" y="5547579"/>
                </a:lnTo>
                <a:cubicBezTo>
                  <a:pt x="4162780" y="5552508"/>
                  <a:pt x="4166162" y="5557318"/>
                  <a:pt x="4172258" y="5562747"/>
                </a:cubicBezTo>
                <a:cubicBezTo>
                  <a:pt x="4214932" y="5600468"/>
                  <a:pt x="4241603" y="5646190"/>
                  <a:pt x="4243506" y="5704484"/>
                </a:cubicBezTo>
                <a:cubicBezTo>
                  <a:pt x="4243888" y="5716486"/>
                  <a:pt x="4246554" y="5728679"/>
                  <a:pt x="4249412" y="5740489"/>
                </a:cubicBezTo>
                <a:cubicBezTo>
                  <a:pt x="4251127" y="5747729"/>
                  <a:pt x="4253033" y="5756494"/>
                  <a:pt x="4258177" y="5760874"/>
                </a:cubicBezTo>
                <a:cubicBezTo>
                  <a:pt x="4297420" y="5794975"/>
                  <a:pt x="4324663" y="5837458"/>
                  <a:pt x="4346573" y="5883752"/>
                </a:cubicBezTo>
                <a:lnTo>
                  <a:pt x="4346575" y="5883756"/>
                </a:lnTo>
                <a:lnTo>
                  <a:pt x="4364477" y="5935946"/>
                </a:lnTo>
                <a:lnTo>
                  <a:pt x="4364478" y="5935950"/>
                </a:lnTo>
                <a:lnTo>
                  <a:pt x="4360859" y="5993290"/>
                </a:lnTo>
                <a:lnTo>
                  <a:pt x="4360858" y="5993291"/>
                </a:lnTo>
                <a:cubicBezTo>
                  <a:pt x="4359717" y="6004531"/>
                  <a:pt x="4359906" y="6017485"/>
                  <a:pt x="4354382" y="6026440"/>
                </a:cubicBezTo>
                <a:cubicBezTo>
                  <a:pt x="4337045" y="6054825"/>
                  <a:pt x="4318377" y="6082258"/>
                  <a:pt x="4298182" y="6108738"/>
                </a:cubicBezTo>
                <a:cubicBezTo>
                  <a:pt x="4289514" y="6120074"/>
                  <a:pt x="4284561" y="6126884"/>
                  <a:pt x="4284490" y="6133314"/>
                </a:cubicBezTo>
                <a:lnTo>
                  <a:pt x="4284490" y="6133315"/>
                </a:lnTo>
                <a:lnTo>
                  <a:pt x="4288190" y="6143190"/>
                </a:lnTo>
                <a:lnTo>
                  <a:pt x="4300086" y="6155600"/>
                </a:lnTo>
                <a:lnTo>
                  <a:pt x="4300088" y="6155603"/>
                </a:lnTo>
                <a:cubicBezTo>
                  <a:pt x="4322377" y="6175798"/>
                  <a:pt x="4333998" y="6200945"/>
                  <a:pt x="4338759" y="6228757"/>
                </a:cubicBezTo>
                <a:lnTo>
                  <a:pt x="4356096" y="6361540"/>
                </a:lnTo>
                <a:lnTo>
                  <a:pt x="4356096" y="6361539"/>
                </a:lnTo>
                <a:cubicBezTo>
                  <a:pt x="4352476" y="6317151"/>
                  <a:pt x="4346190" y="6272764"/>
                  <a:pt x="4338759" y="6228756"/>
                </a:cubicBezTo>
                <a:cubicBezTo>
                  <a:pt x="4333998" y="6200944"/>
                  <a:pt x="4322377" y="6175797"/>
                  <a:pt x="4300088" y="6155602"/>
                </a:cubicBezTo>
                <a:lnTo>
                  <a:pt x="4300086" y="6155600"/>
                </a:lnTo>
                <a:lnTo>
                  <a:pt x="4284490" y="6133315"/>
                </a:lnTo>
                <a:lnTo>
                  <a:pt x="4298182" y="6108739"/>
                </a:lnTo>
                <a:cubicBezTo>
                  <a:pt x="4318377" y="6082259"/>
                  <a:pt x="4337045" y="6054826"/>
                  <a:pt x="4354382" y="6026441"/>
                </a:cubicBezTo>
                <a:cubicBezTo>
                  <a:pt x="4359906" y="6017486"/>
                  <a:pt x="4359717" y="6004532"/>
                  <a:pt x="4360858" y="5993292"/>
                </a:cubicBezTo>
                <a:lnTo>
                  <a:pt x="4360859" y="5993290"/>
                </a:lnTo>
                <a:lnTo>
                  <a:pt x="4364311" y="5964477"/>
                </a:lnTo>
                <a:lnTo>
                  <a:pt x="4364478" y="5935950"/>
                </a:lnTo>
                <a:lnTo>
                  <a:pt x="4364478" y="5935949"/>
                </a:lnTo>
                <a:lnTo>
                  <a:pt x="4364477" y="5935946"/>
                </a:lnTo>
                <a:lnTo>
                  <a:pt x="4357598" y="5909351"/>
                </a:lnTo>
                <a:lnTo>
                  <a:pt x="4346575" y="5883756"/>
                </a:lnTo>
                <a:lnTo>
                  <a:pt x="4346573" y="5883751"/>
                </a:lnTo>
                <a:cubicBezTo>
                  <a:pt x="4324663" y="5837457"/>
                  <a:pt x="4297420" y="5794974"/>
                  <a:pt x="4258177" y="5760873"/>
                </a:cubicBezTo>
                <a:cubicBezTo>
                  <a:pt x="4253033" y="5756493"/>
                  <a:pt x="4251127" y="5747728"/>
                  <a:pt x="4249412" y="5740488"/>
                </a:cubicBezTo>
                <a:cubicBezTo>
                  <a:pt x="4246554" y="5728678"/>
                  <a:pt x="4243888" y="5716485"/>
                  <a:pt x="4243506" y="5704483"/>
                </a:cubicBezTo>
                <a:cubicBezTo>
                  <a:pt x="4241603" y="5646189"/>
                  <a:pt x="4214932" y="5600467"/>
                  <a:pt x="4172258" y="5562746"/>
                </a:cubicBezTo>
                <a:lnTo>
                  <a:pt x="4162685" y="5547578"/>
                </a:lnTo>
                <a:lnTo>
                  <a:pt x="4172830" y="5531694"/>
                </a:lnTo>
                <a:lnTo>
                  <a:pt x="4172831" y="5531692"/>
                </a:lnTo>
                <a:lnTo>
                  <a:pt x="4181230" y="5520422"/>
                </a:lnTo>
                <a:lnTo>
                  <a:pt x="4183450" y="5507668"/>
                </a:lnTo>
                <a:lnTo>
                  <a:pt x="4183450" y="5507667"/>
                </a:lnTo>
                <a:cubicBezTo>
                  <a:pt x="4183403" y="5498832"/>
                  <a:pt x="4180831" y="5489497"/>
                  <a:pt x="4178926" y="5480637"/>
                </a:cubicBezTo>
                <a:cubicBezTo>
                  <a:pt x="4175116" y="5462351"/>
                  <a:pt x="4171114" y="5443870"/>
                  <a:pt x="4167304" y="5425582"/>
                </a:cubicBezTo>
                <a:cubicBezTo>
                  <a:pt x="4164638" y="5412057"/>
                  <a:pt x="4162352" y="5398721"/>
                  <a:pt x="4159113" y="5385384"/>
                </a:cubicBezTo>
                <a:lnTo>
                  <a:pt x="4154237" y="5355014"/>
                </a:lnTo>
                <a:lnTo>
                  <a:pt x="4158157" y="5321350"/>
                </a:lnTo>
                <a:lnTo>
                  <a:pt x="4183116" y="5272797"/>
                </a:lnTo>
                <a:lnTo>
                  <a:pt x="4196024" y="5248936"/>
                </a:lnTo>
                <a:lnTo>
                  <a:pt x="4206573" y="5229434"/>
                </a:lnTo>
                <a:cubicBezTo>
                  <a:pt x="4210407" y="5213598"/>
                  <a:pt x="4210359" y="5196595"/>
                  <a:pt x="4206739" y="5179068"/>
                </a:cubicBezTo>
                <a:lnTo>
                  <a:pt x="4206739" y="5179067"/>
                </a:lnTo>
                <a:cubicBezTo>
                  <a:pt x="4206263" y="5176876"/>
                  <a:pt x="4205074" y="5174400"/>
                  <a:pt x="4204192" y="5172090"/>
                </a:cubicBezTo>
                <a:lnTo>
                  <a:pt x="4203501" y="5166114"/>
                </a:lnTo>
                <a:lnTo>
                  <a:pt x="4210217" y="5133225"/>
                </a:lnTo>
                <a:lnTo>
                  <a:pt x="4210217" y="5133224"/>
                </a:lnTo>
                <a:lnTo>
                  <a:pt x="4210215" y="5133220"/>
                </a:lnTo>
                <a:lnTo>
                  <a:pt x="4203072" y="5102461"/>
                </a:lnTo>
                <a:lnTo>
                  <a:pt x="4197188" y="5087444"/>
                </a:lnTo>
                <a:lnTo>
                  <a:pt x="4197182" y="5087423"/>
                </a:lnTo>
                <a:cubicBezTo>
                  <a:pt x="4191096" y="5072411"/>
                  <a:pt x="4184997" y="5057381"/>
                  <a:pt x="4184068" y="5041521"/>
                </a:cubicBezTo>
                <a:cubicBezTo>
                  <a:pt x="4182926" y="5022852"/>
                  <a:pt x="4168828" y="5003801"/>
                  <a:pt x="4157589" y="4987037"/>
                </a:cubicBezTo>
                <a:lnTo>
                  <a:pt x="4140307" y="4957453"/>
                </a:lnTo>
                <a:lnTo>
                  <a:pt x="4132757" y="4933810"/>
                </a:lnTo>
                <a:lnTo>
                  <a:pt x="4132755" y="4933805"/>
                </a:lnTo>
                <a:lnTo>
                  <a:pt x="4134157" y="4912169"/>
                </a:lnTo>
                <a:cubicBezTo>
                  <a:pt x="4135919" y="4904359"/>
                  <a:pt x="4136431" y="4896714"/>
                  <a:pt x="4135862" y="4889276"/>
                </a:cubicBezTo>
                <a:lnTo>
                  <a:pt x="4135862" y="4889275"/>
                </a:lnTo>
                <a:lnTo>
                  <a:pt x="4131084" y="4867614"/>
                </a:lnTo>
                <a:lnTo>
                  <a:pt x="4128333" y="4863343"/>
                </a:lnTo>
                <a:lnTo>
                  <a:pt x="4126583" y="4857317"/>
                </a:lnTo>
                <a:cubicBezTo>
                  <a:pt x="4121440" y="4847214"/>
                  <a:pt x="4114439" y="4837703"/>
                  <a:pt x="4106152" y="4828916"/>
                </a:cubicBezTo>
                <a:lnTo>
                  <a:pt x="4091316" y="4800483"/>
                </a:lnTo>
                <a:lnTo>
                  <a:pt x="4092625" y="4767765"/>
                </a:lnTo>
                <a:cubicBezTo>
                  <a:pt x="4098531" y="4738236"/>
                  <a:pt x="4098913" y="4707565"/>
                  <a:pt x="4102532" y="4677656"/>
                </a:cubicBezTo>
                <a:cubicBezTo>
                  <a:pt x="4103294" y="4671177"/>
                  <a:pt x="4105962" y="4662987"/>
                  <a:pt x="4110534" y="4659175"/>
                </a:cubicBezTo>
                <a:cubicBezTo>
                  <a:pt x="4167304" y="4612501"/>
                  <a:pt x="4167876" y="4546777"/>
                  <a:pt x="4170544" y="4482005"/>
                </a:cubicBezTo>
                <a:cubicBezTo>
                  <a:pt x="4172258" y="4442762"/>
                  <a:pt x="4172258" y="4403326"/>
                  <a:pt x="4171306" y="4363891"/>
                </a:cubicBezTo>
                <a:lnTo>
                  <a:pt x="4171306" y="4363890"/>
                </a:lnTo>
                <a:cubicBezTo>
                  <a:pt x="4171114" y="4350554"/>
                  <a:pt x="4168066" y="4336457"/>
                  <a:pt x="4162352" y="4324645"/>
                </a:cubicBezTo>
                <a:cubicBezTo>
                  <a:pt x="4150349" y="4300070"/>
                  <a:pt x="4134729" y="4277401"/>
                  <a:pt x="4122536" y="4253014"/>
                </a:cubicBezTo>
                <a:close/>
                <a:moveTo>
                  <a:pt x="4113010" y="4165383"/>
                </a:moveTo>
                <a:lnTo>
                  <a:pt x="4113010" y="4165384"/>
                </a:lnTo>
                <a:lnTo>
                  <a:pt x="4116915" y="4192388"/>
                </a:lnTo>
                <a:lnTo>
                  <a:pt x="4116915" y="4192387"/>
                </a:lnTo>
                <a:cubicBezTo>
                  <a:pt x="4117011" y="4182767"/>
                  <a:pt x="4116439" y="4173480"/>
                  <a:pt x="4113010" y="4165383"/>
                </a:cubicBezTo>
                <a:close/>
                <a:moveTo>
                  <a:pt x="4100628" y="3885338"/>
                </a:moveTo>
                <a:lnTo>
                  <a:pt x="4100628" y="3885339"/>
                </a:lnTo>
                <a:cubicBezTo>
                  <a:pt x="4110344" y="3897722"/>
                  <a:pt x="4117750" y="3910319"/>
                  <a:pt x="4123009" y="3923125"/>
                </a:cubicBezTo>
                <a:lnTo>
                  <a:pt x="4132513" y="3962160"/>
                </a:lnTo>
                <a:lnTo>
                  <a:pt x="4116821" y="4043838"/>
                </a:lnTo>
                <a:lnTo>
                  <a:pt x="4116820" y="4043839"/>
                </a:lnTo>
                <a:cubicBezTo>
                  <a:pt x="4108057" y="4063842"/>
                  <a:pt x="4102675" y="4083702"/>
                  <a:pt x="4101699" y="4103825"/>
                </a:cubicBezTo>
                <a:lnTo>
                  <a:pt x="4101699" y="4103826"/>
                </a:lnTo>
                <a:lnTo>
                  <a:pt x="4103666" y="4134255"/>
                </a:lnTo>
                <a:lnTo>
                  <a:pt x="4113010" y="4165382"/>
                </a:lnTo>
                <a:lnTo>
                  <a:pt x="4101699" y="4103826"/>
                </a:lnTo>
                <a:lnTo>
                  <a:pt x="4116820" y="4043840"/>
                </a:lnTo>
                <a:lnTo>
                  <a:pt x="4116821" y="4043838"/>
                </a:lnTo>
                <a:lnTo>
                  <a:pt x="4130123" y="4002410"/>
                </a:lnTo>
                <a:lnTo>
                  <a:pt x="4132513" y="3962160"/>
                </a:lnTo>
                <a:lnTo>
                  <a:pt x="4132513" y="3962159"/>
                </a:lnTo>
                <a:cubicBezTo>
                  <a:pt x="4130251" y="3935727"/>
                  <a:pt x="4120060" y="3910104"/>
                  <a:pt x="4100628" y="3885338"/>
                </a:cubicBezTo>
                <a:close/>
                <a:moveTo>
                  <a:pt x="4115391" y="3670561"/>
                </a:moveTo>
                <a:lnTo>
                  <a:pt x="4117820" y="3680164"/>
                </a:lnTo>
                <a:lnTo>
                  <a:pt x="4113772" y="3734837"/>
                </a:lnTo>
                <a:lnTo>
                  <a:pt x="4113772" y="3734838"/>
                </a:lnTo>
                <a:cubicBezTo>
                  <a:pt x="4112820" y="3741316"/>
                  <a:pt x="4111486" y="3749126"/>
                  <a:pt x="4114154" y="3754653"/>
                </a:cubicBezTo>
                <a:lnTo>
                  <a:pt x="4120511" y="3789776"/>
                </a:lnTo>
                <a:lnTo>
                  <a:pt x="4105580" y="3822472"/>
                </a:lnTo>
                <a:cubicBezTo>
                  <a:pt x="4098532" y="3831902"/>
                  <a:pt x="4092912" y="3842046"/>
                  <a:pt x="4091245" y="3852619"/>
                </a:cubicBezTo>
                <a:lnTo>
                  <a:pt x="4091245" y="3852620"/>
                </a:lnTo>
                <a:lnTo>
                  <a:pt x="4092025" y="3868764"/>
                </a:lnTo>
                <a:lnTo>
                  <a:pt x="4100628" y="3885337"/>
                </a:lnTo>
                <a:lnTo>
                  <a:pt x="4091245" y="3852620"/>
                </a:lnTo>
                <a:lnTo>
                  <a:pt x="4105580" y="3822473"/>
                </a:lnTo>
                <a:cubicBezTo>
                  <a:pt x="4113772" y="3811614"/>
                  <a:pt x="4118916" y="3800897"/>
                  <a:pt x="4120511" y="3789777"/>
                </a:cubicBezTo>
                <a:lnTo>
                  <a:pt x="4120511" y="3789776"/>
                </a:lnTo>
                <a:cubicBezTo>
                  <a:pt x="4122107" y="3778655"/>
                  <a:pt x="4120154" y="3767130"/>
                  <a:pt x="4114154" y="3754652"/>
                </a:cubicBezTo>
                <a:lnTo>
                  <a:pt x="4113772" y="3734838"/>
                </a:lnTo>
                <a:lnTo>
                  <a:pt x="4117820" y="3680164"/>
                </a:lnTo>
                <a:lnTo>
                  <a:pt x="4117820" y="3680163"/>
                </a:lnTo>
                <a:close/>
                <a:moveTo>
                  <a:pt x="4185711" y="2836172"/>
                </a:moveTo>
                <a:lnTo>
                  <a:pt x="4177020" y="2848793"/>
                </a:lnTo>
                <a:cubicBezTo>
                  <a:pt x="4172020" y="2865010"/>
                  <a:pt x="4166162" y="2881307"/>
                  <a:pt x="4161416" y="2897785"/>
                </a:cubicBezTo>
                <a:lnTo>
                  <a:pt x="4160387" y="2903551"/>
                </a:lnTo>
                <a:lnTo>
                  <a:pt x="4157113" y="2914328"/>
                </a:lnTo>
                <a:lnTo>
                  <a:pt x="4152482" y="2947859"/>
                </a:lnTo>
                <a:lnTo>
                  <a:pt x="4152481" y="2947862"/>
                </a:lnTo>
                <a:lnTo>
                  <a:pt x="4152481" y="2947863"/>
                </a:lnTo>
                <a:cubicBezTo>
                  <a:pt x="4152112" y="2959157"/>
                  <a:pt x="4153112" y="2970576"/>
                  <a:pt x="4156065" y="2982149"/>
                </a:cubicBezTo>
                <a:lnTo>
                  <a:pt x="4167758" y="3077402"/>
                </a:lnTo>
                <a:lnTo>
                  <a:pt x="4155303" y="3172654"/>
                </a:lnTo>
                <a:cubicBezTo>
                  <a:pt x="4129394" y="3276480"/>
                  <a:pt x="4101962" y="3380305"/>
                  <a:pt x="4107676" y="3489467"/>
                </a:cubicBezTo>
                <a:cubicBezTo>
                  <a:pt x="4108628" y="3507563"/>
                  <a:pt x="4097007" y="3529090"/>
                  <a:pt x="4085577" y="3544713"/>
                </a:cubicBezTo>
                <a:cubicBezTo>
                  <a:pt x="4074719" y="3559668"/>
                  <a:pt x="4068860" y="3566811"/>
                  <a:pt x="4067955" y="3574408"/>
                </a:cubicBezTo>
                <a:lnTo>
                  <a:pt x="4067956" y="3574408"/>
                </a:lnTo>
                <a:lnTo>
                  <a:pt x="4067955" y="3574409"/>
                </a:lnTo>
                <a:cubicBezTo>
                  <a:pt x="4067050" y="3582005"/>
                  <a:pt x="4071099" y="3590054"/>
                  <a:pt x="4080053" y="3606818"/>
                </a:cubicBezTo>
                <a:cubicBezTo>
                  <a:pt x="4084435" y="3614820"/>
                  <a:pt x="4087101" y="3624726"/>
                  <a:pt x="4093579" y="3630633"/>
                </a:cubicBezTo>
                <a:lnTo>
                  <a:pt x="4109452" y="3651926"/>
                </a:lnTo>
                <a:lnTo>
                  <a:pt x="4093579" y="3630632"/>
                </a:lnTo>
                <a:cubicBezTo>
                  <a:pt x="4087101" y="3624725"/>
                  <a:pt x="4084435" y="3614819"/>
                  <a:pt x="4080053" y="3606817"/>
                </a:cubicBezTo>
                <a:cubicBezTo>
                  <a:pt x="4075576" y="3598435"/>
                  <a:pt x="4072325" y="3592232"/>
                  <a:pt x="4070307" y="3587174"/>
                </a:cubicBezTo>
                <a:lnTo>
                  <a:pt x="4067956" y="3574408"/>
                </a:lnTo>
                <a:lnTo>
                  <a:pt x="4073034" y="3562321"/>
                </a:lnTo>
                <a:cubicBezTo>
                  <a:pt x="4075969" y="3557716"/>
                  <a:pt x="4080148" y="3552191"/>
                  <a:pt x="4085577" y="3544714"/>
                </a:cubicBezTo>
                <a:cubicBezTo>
                  <a:pt x="4097007" y="3529091"/>
                  <a:pt x="4108628" y="3507564"/>
                  <a:pt x="4107676" y="3489468"/>
                </a:cubicBezTo>
                <a:cubicBezTo>
                  <a:pt x="4101962" y="3380306"/>
                  <a:pt x="4129394" y="3276481"/>
                  <a:pt x="4155303" y="3172655"/>
                </a:cubicBezTo>
                <a:cubicBezTo>
                  <a:pt x="4163305" y="3140650"/>
                  <a:pt x="4167543" y="3109026"/>
                  <a:pt x="4167758" y="3077402"/>
                </a:cubicBezTo>
                <a:lnTo>
                  <a:pt x="4167758" y="3077401"/>
                </a:lnTo>
                <a:cubicBezTo>
                  <a:pt x="4167972" y="3045777"/>
                  <a:pt x="4164162" y="3014153"/>
                  <a:pt x="4156065" y="2982148"/>
                </a:cubicBezTo>
                <a:lnTo>
                  <a:pt x="4152481" y="2947863"/>
                </a:lnTo>
                <a:lnTo>
                  <a:pt x="4152482" y="2947859"/>
                </a:lnTo>
                <a:lnTo>
                  <a:pt x="4160387" y="2903551"/>
                </a:lnTo>
                <a:lnTo>
                  <a:pt x="4177020" y="2848794"/>
                </a:lnTo>
                <a:cubicBezTo>
                  <a:pt x="4178353" y="2844317"/>
                  <a:pt x="4181639" y="2839983"/>
                  <a:pt x="4185711" y="2836173"/>
                </a:cubicBezTo>
                <a:close/>
                <a:moveTo>
                  <a:pt x="3701225" y="1508458"/>
                </a:moveTo>
                <a:lnTo>
                  <a:pt x="3673131" y="1596214"/>
                </a:lnTo>
                <a:cubicBezTo>
                  <a:pt x="3670654" y="1604979"/>
                  <a:pt x="3672179" y="1615837"/>
                  <a:pt x="3675036" y="1624981"/>
                </a:cubicBezTo>
                <a:cubicBezTo>
                  <a:pt x="3684752" y="1656224"/>
                  <a:pt x="3709137" y="1676037"/>
                  <a:pt x="3731617" y="1697754"/>
                </a:cubicBezTo>
                <a:cubicBezTo>
                  <a:pt x="3741524" y="1707280"/>
                  <a:pt x="3748572" y="1720424"/>
                  <a:pt x="3754286" y="1733189"/>
                </a:cubicBezTo>
                <a:cubicBezTo>
                  <a:pt x="3768957" y="1766336"/>
                  <a:pt x="3782101" y="1800247"/>
                  <a:pt x="3796007" y="1833776"/>
                </a:cubicBezTo>
                <a:cubicBezTo>
                  <a:pt x="3797341" y="1837014"/>
                  <a:pt x="3800770" y="1839680"/>
                  <a:pt x="3803628" y="1842159"/>
                </a:cubicBezTo>
                <a:cubicBezTo>
                  <a:pt x="3833729" y="1866923"/>
                  <a:pt x="3864018" y="1891498"/>
                  <a:pt x="3894119" y="1916455"/>
                </a:cubicBezTo>
                <a:cubicBezTo>
                  <a:pt x="3899833" y="1921217"/>
                  <a:pt x="3904025" y="1928077"/>
                  <a:pt x="3909549" y="1933220"/>
                </a:cubicBezTo>
                <a:cubicBezTo>
                  <a:pt x="3917169" y="1940460"/>
                  <a:pt x="3924410" y="1949604"/>
                  <a:pt x="3933554" y="1953414"/>
                </a:cubicBezTo>
                <a:cubicBezTo>
                  <a:pt x="3962319" y="1965225"/>
                  <a:pt x="3974703" y="1987895"/>
                  <a:pt x="3980037" y="2016470"/>
                </a:cubicBezTo>
                <a:cubicBezTo>
                  <a:pt x="3984990" y="2042571"/>
                  <a:pt x="3989182" y="2068670"/>
                  <a:pt x="3994896" y="2094579"/>
                </a:cubicBezTo>
                <a:cubicBezTo>
                  <a:pt x="4001754" y="2126202"/>
                  <a:pt x="4009184" y="2157637"/>
                  <a:pt x="4017567" y="2188880"/>
                </a:cubicBezTo>
                <a:cubicBezTo>
                  <a:pt x="4021187" y="2202405"/>
                  <a:pt x="4025377" y="2216693"/>
                  <a:pt x="4032807" y="2228315"/>
                </a:cubicBezTo>
                <a:cubicBezTo>
                  <a:pt x="4053382" y="2260891"/>
                  <a:pt x="4067288" y="2295754"/>
                  <a:pt x="4061764" y="2334045"/>
                </a:cubicBezTo>
                <a:cubicBezTo>
                  <a:pt x="4057382" y="2364716"/>
                  <a:pt x="4068622" y="2390435"/>
                  <a:pt x="4086149" y="2409486"/>
                </a:cubicBezTo>
                <a:cubicBezTo>
                  <a:pt x="4094103" y="2418155"/>
                  <a:pt x="4099616" y="2426977"/>
                  <a:pt x="4103250" y="2435913"/>
                </a:cubicBezTo>
                <a:lnTo>
                  <a:pt x="4109081" y="2463018"/>
                </a:lnTo>
                <a:lnTo>
                  <a:pt x="4109080" y="2463031"/>
                </a:lnTo>
                <a:lnTo>
                  <a:pt x="4100439" y="2518262"/>
                </a:lnTo>
                <a:lnTo>
                  <a:pt x="4100438" y="2518264"/>
                </a:lnTo>
                <a:cubicBezTo>
                  <a:pt x="4097771" y="2527790"/>
                  <a:pt x="4096627" y="2536458"/>
                  <a:pt x="4096794" y="2545006"/>
                </a:cubicBezTo>
                <a:lnTo>
                  <a:pt x="4096794" y="2545007"/>
                </a:lnTo>
                <a:cubicBezTo>
                  <a:pt x="4096960" y="2553556"/>
                  <a:pt x="4098437" y="2561986"/>
                  <a:pt x="4101008" y="2571035"/>
                </a:cubicBezTo>
                <a:cubicBezTo>
                  <a:pt x="4113010" y="2612946"/>
                  <a:pt x="4145587" y="2640951"/>
                  <a:pt x="4174162" y="2668002"/>
                </a:cubicBezTo>
                <a:cubicBezTo>
                  <a:pt x="4198547" y="2691055"/>
                  <a:pt x="4212264" y="2716964"/>
                  <a:pt x="4222552" y="2745349"/>
                </a:cubicBezTo>
                <a:lnTo>
                  <a:pt x="4222553" y="2745352"/>
                </a:lnTo>
                <a:lnTo>
                  <a:pt x="4228473" y="2778006"/>
                </a:lnTo>
                <a:lnTo>
                  <a:pt x="4228053" y="2785440"/>
                </a:lnTo>
                <a:lnTo>
                  <a:pt x="4217974" y="2811780"/>
                </a:lnTo>
                <a:lnTo>
                  <a:pt x="4217970" y="2811787"/>
                </a:lnTo>
                <a:lnTo>
                  <a:pt x="4217971" y="2811787"/>
                </a:lnTo>
                <a:lnTo>
                  <a:pt x="4217974" y="2811780"/>
                </a:lnTo>
                <a:lnTo>
                  <a:pt x="4227624" y="2793023"/>
                </a:lnTo>
                <a:lnTo>
                  <a:pt x="4228053" y="2785440"/>
                </a:lnTo>
                <a:lnTo>
                  <a:pt x="4229253" y="2782305"/>
                </a:lnTo>
                <a:lnTo>
                  <a:pt x="4228473" y="2778006"/>
                </a:lnTo>
                <a:lnTo>
                  <a:pt x="4228883" y="2770757"/>
                </a:lnTo>
                <a:lnTo>
                  <a:pt x="4222553" y="2745352"/>
                </a:lnTo>
                <a:lnTo>
                  <a:pt x="4222552" y="2745348"/>
                </a:lnTo>
                <a:cubicBezTo>
                  <a:pt x="4212264" y="2716963"/>
                  <a:pt x="4198547" y="2691054"/>
                  <a:pt x="4174162" y="2668001"/>
                </a:cubicBezTo>
                <a:cubicBezTo>
                  <a:pt x="4145587" y="2640950"/>
                  <a:pt x="4113010" y="2612945"/>
                  <a:pt x="4101008" y="2571034"/>
                </a:cubicBezTo>
                <a:lnTo>
                  <a:pt x="4096794" y="2545007"/>
                </a:lnTo>
                <a:lnTo>
                  <a:pt x="4100438" y="2518265"/>
                </a:lnTo>
                <a:lnTo>
                  <a:pt x="4100439" y="2518262"/>
                </a:lnTo>
                <a:lnTo>
                  <a:pt x="4107019" y="2490551"/>
                </a:lnTo>
                <a:lnTo>
                  <a:pt x="4109080" y="2463031"/>
                </a:lnTo>
                <a:lnTo>
                  <a:pt x="4109082" y="2463019"/>
                </a:lnTo>
                <a:lnTo>
                  <a:pt x="4109081" y="2463018"/>
                </a:lnTo>
                <a:lnTo>
                  <a:pt x="4109082" y="2463018"/>
                </a:lnTo>
                <a:cubicBezTo>
                  <a:pt x="4108200" y="2444777"/>
                  <a:pt x="4102057" y="2426822"/>
                  <a:pt x="4086149" y="2409485"/>
                </a:cubicBezTo>
                <a:cubicBezTo>
                  <a:pt x="4068622" y="2390434"/>
                  <a:pt x="4057382" y="2364715"/>
                  <a:pt x="4061764" y="2334044"/>
                </a:cubicBezTo>
                <a:cubicBezTo>
                  <a:pt x="4067288" y="2295753"/>
                  <a:pt x="4053382" y="2260890"/>
                  <a:pt x="4032807" y="2228314"/>
                </a:cubicBezTo>
                <a:cubicBezTo>
                  <a:pt x="4025377" y="2216692"/>
                  <a:pt x="4021187" y="2202404"/>
                  <a:pt x="4017567" y="2188879"/>
                </a:cubicBezTo>
                <a:cubicBezTo>
                  <a:pt x="4009184" y="2157636"/>
                  <a:pt x="4001754" y="2126201"/>
                  <a:pt x="3994896" y="2094578"/>
                </a:cubicBezTo>
                <a:cubicBezTo>
                  <a:pt x="3989182" y="2068669"/>
                  <a:pt x="3984990" y="2042570"/>
                  <a:pt x="3980037" y="2016469"/>
                </a:cubicBezTo>
                <a:cubicBezTo>
                  <a:pt x="3974703" y="1987894"/>
                  <a:pt x="3962319" y="1965224"/>
                  <a:pt x="3933554" y="1953413"/>
                </a:cubicBezTo>
                <a:cubicBezTo>
                  <a:pt x="3924410" y="1949603"/>
                  <a:pt x="3917169" y="1940459"/>
                  <a:pt x="3909549" y="1933219"/>
                </a:cubicBezTo>
                <a:cubicBezTo>
                  <a:pt x="3904025" y="1928076"/>
                  <a:pt x="3899833" y="1921216"/>
                  <a:pt x="3894119" y="1916454"/>
                </a:cubicBezTo>
                <a:cubicBezTo>
                  <a:pt x="3864018" y="1891497"/>
                  <a:pt x="3833729" y="1866922"/>
                  <a:pt x="3803628" y="1842158"/>
                </a:cubicBezTo>
                <a:cubicBezTo>
                  <a:pt x="3800770" y="1839679"/>
                  <a:pt x="3797341" y="1837013"/>
                  <a:pt x="3796007" y="1833775"/>
                </a:cubicBezTo>
                <a:cubicBezTo>
                  <a:pt x="3782101" y="1800246"/>
                  <a:pt x="3768958" y="1766335"/>
                  <a:pt x="3754286" y="1733188"/>
                </a:cubicBezTo>
                <a:cubicBezTo>
                  <a:pt x="3748572" y="1720423"/>
                  <a:pt x="3741524" y="1707279"/>
                  <a:pt x="3731618" y="1697753"/>
                </a:cubicBezTo>
                <a:cubicBezTo>
                  <a:pt x="3709138" y="1676036"/>
                  <a:pt x="3684752" y="1656223"/>
                  <a:pt x="3675036" y="1624980"/>
                </a:cubicBezTo>
                <a:cubicBezTo>
                  <a:pt x="3672180" y="1615836"/>
                  <a:pt x="3670655" y="1604978"/>
                  <a:pt x="3673132" y="1596213"/>
                </a:cubicBezTo>
                <a:close/>
                <a:moveTo>
                  <a:pt x="3719830" y="1459073"/>
                </a:moveTo>
                <a:lnTo>
                  <a:pt x="3719829" y="1459074"/>
                </a:lnTo>
                <a:lnTo>
                  <a:pt x="3710612" y="1481572"/>
                </a:lnTo>
                <a:close/>
                <a:moveTo>
                  <a:pt x="3739023" y="1268758"/>
                </a:moveTo>
                <a:cubicBezTo>
                  <a:pt x="3739475" y="1275402"/>
                  <a:pt x="3741047" y="1281689"/>
                  <a:pt x="3744190" y="1286070"/>
                </a:cubicBezTo>
                <a:cubicBezTo>
                  <a:pt x="3758763" y="1306930"/>
                  <a:pt x="3765003" y="1328553"/>
                  <a:pt x="3766527" y="1350628"/>
                </a:cubicBezTo>
                <a:lnTo>
                  <a:pt x="3760933" y="1413840"/>
                </a:lnTo>
                <a:lnTo>
                  <a:pt x="3766528" y="1350627"/>
                </a:lnTo>
                <a:cubicBezTo>
                  <a:pt x="3765003" y="1328552"/>
                  <a:pt x="3758764" y="1306930"/>
                  <a:pt x="3744190" y="1286069"/>
                </a:cubicBezTo>
                <a:close/>
                <a:moveTo>
                  <a:pt x="3680752" y="773035"/>
                </a:moveTo>
                <a:lnTo>
                  <a:pt x="3680752" y="773036"/>
                </a:lnTo>
                <a:cubicBezTo>
                  <a:pt x="3683038" y="800277"/>
                  <a:pt x="3686276" y="827330"/>
                  <a:pt x="3688752" y="854380"/>
                </a:cubicBezTo>
                <a:cubicBezTo>
                  <a:pt x="3691038" y="878957"/>
                  <a:pt x="3691800" y="903723"/>
                  <a:pt x="3719805" y="915344"/>
                </a:cubicBezTo>
                <a:cubicBezTo>
                  <a:pt x="3724187" y="917060"/>
                  <a:pt x="3727425" y="922774"/>
                  <a:pt x="3730283" y="927156"/>
                </a:cubicBezTo>
                <a:cubicBezTo>
                  <a:pt x="3774291" y="994786"/>
                  <a:pt x="3773147" y="1030981"/>
                  <a:pt x="3726663" y="1097088"/>
                </a:cubicBezTo>
                <a:cubicBezTo>
                  <a:pt x="3721901" y="1103946"/>
                  <a:pt x="3718471" y="1118614"/>
                  <a:pt x="3722281" y="1123186"/>
                </a:cubicBezTo>
                <a:cubicBezTo>
                  <a:pt x="3738093" y="1142618"/>
                  <a:pt x="3745142" y="1162954"/>
                  <a:pt x="3747000" y="1184029"/>
                </a:cubicBezTo>
                <a:cubicBezTo>
                  <a:pt x="3745142" y="1162954"/>
                  <a:pt x="3738094" y="1142617"/>
                  <a:pt x="3722282" y="1123185"/>
                </a:cubicBezTo>
                <a:cubicBezTo>
                  <a:pt x="3718472" y="1118613"/>
                  <a:pt x="3721902" y="1103945"/>
                  <a:pt x="3726664" y="1097087"/>
                </a:cubicBezTo>
                <a:cubicBezTo>
                  <a:pt x="3773148" y="1030980"/>
                  <a:pt x="3774292" y="994785"/>
                  <a:pt x="3730284" y="927155"/>
                </a:cubicBezTo>
                <a:cubicBezTo>
                  <a:pt x="3727426" y="922773"/>
                  <a:pt x="3724188" y="917059"/>
                  <a:pt x="3719806" y="915343"/>
                </a:cubicBezTo>
                <a:cubicBezTo>
                  <a:pt x="3691800" y="903722"/>
                  <a:pt x="3691038" y="878956"/>
                  <a:pt x="3688752" y="854379"/>
                </a:cubicBezTo>
                <a:close/>
                <a:moveTo>
                  <a:pt x="3736153" y="517851"/>
                </a:moveTo>
                <a:lnTo>
                  <a:pt x="3727235" y="556048"/>
                </a:lnTo>
                <a:cubicBezTo>
                  <a:pt x="3725139" y="564049"/>
                  <a:pt x="3719615" y="572623"/>
                  <a:pt x="3720757" y="580051"/>
                </a:cubicBezTo>
                <a:cubicBezTo>
                  <a:pt x="3724091" y="601579"/>
                  <a:pt x="3721662" y="622201"/>
                  <a:pt x="3717376" y="642538"/>
                </a:cubicBezTo>
                <a:lnTo>
                  <a:pt x="3704853" y="694928"/>
                </a:lnTo>
                <a:lnTo>
                  <a:pt x="3717377" y="642537"/>
                </a:lnTo>
                <a:cubicBezTo>
                  <a:pt x="3721663" y="622201"/>
                  <a:pt x="3724092" y="601578"/>
                  <a:pt x="3720758" y="580050"/>
                </a:cubicBezTo>
                <a:cubicBezTo>
                  <a:pt x="3719616" y="572622"/>
                  <a:pt x="3725140" y="564048"/>
                  <a:pt x="3727236" y="556047"/>
                </a:cubicBezTo>
                <a:close/>
                <a:moveTo>
                  <a:pt x="3749448" y="298169"/>
                </a:moveTo>
                <a:lnTo>
                  <a:pt x="3734666" y="313533"/>
                </a:lnTo>
                <a:lnTo>
                  <a:pt x="3734666" y="313533"/>
                </a:lnTo>
                <a:lnTo>
                  <a:pt x="3734665" y="313534"/>
                </a:lnTo>
                <a:cubicBezTo>
                  <a:pt x="3730473" y="316390"/>
                  <a:pt x="3732759" y="330299"/>
                  <a:pt x="3734093" y="338871"/>
                </a:cubicBezTo>
                <a:lnTo>
                  <a:pt x="3734100" y="338903"/>
                </a:lnTo>
                <a:lnTo>
                  <a:pt x="3744000" y="395640"/>
                </a:lnTo>
                <a:lnTo>
                  <a:pt x="3740190" y="367328"/>
                </a:lnTo>
                <a:lnTo>
                  <a:pt x="3734100" y="338903"/>
                </a:lnTo>
                <a:lnTo>
                  <a:pt x="3734094" y="338870"/>
                </a:lnTo>
                <a:cubicBezTo>
                  <a:pt x="3733427" y="334584"/>
                  <a:pt x="3732522" y="328964"/>
                  <a:pt x="3732308" y="324058"/>
                </a:cubicBezTo>
                <a:lnTo>
                  <a:pt x="3734666" y="313533"/>
                </a:lnTo>
                <a:close/>
                <a:moveTo>
                  <a:pt x="3756993" y="281568"/>
                </a:moveTo>
                <a:lnTo>
                  <a:pt x="3752098" y="295415"/>
                </a:lnTo>
                <a:lnTo>
                  <a:pt x="3752099" y="295415"/>
                </a:lnTo>
                <a:close/>
                <a:moveTo>
                  <a:pt x="3743673" y="24486"/>
                </a:moveTo>
                <a:lnTo>
                  <a:pt x="3741410" y="74129"/>
                </a:lnTo>
                <a:cubicBezTo>
                  <a:pt x="3742333" y="91492"/>
                  <a:pt x="3744643" y="108703"/>
                  <a:pt x="3747334" y="125861"/>
                </a:cubicBezTo>
                <a:lnTo>
                  <a:pt x="3751729" y="153388"/>
                </a:lnTo>
                <a:lnTo>
                  <a:pt x="3760002" y="228944"/>
                </a:lnTo>
                <a:lnTo>
                  <a:pt x="3755543" y="177271"/>
                </a:lnTo>
                <a:lnTo>
                  <a:pt x="3751729" y="153388"/>
                </a:lnTo>
                <a:lnTo>
                  <a:pt x="3751530" y="151569"/>
                </a:lnTo>
                <a:cubicBezTo>
                  <a:pt x="3747300" y="125876"/>
                  <a:pt x="3742795" y="100174"/>
                  <a:pt x="3741411" y="74129"/>
                </a:cubicBezTo>
                <a:close/>
                <a:moveTo>
                  <a:pt x="3741092" y="0"/>
                </a:moveTo>
                <a:lnTo>
                  <a:pt x="4205201" y="0"/>
                </a:lnTo>
                <a:lnTo>
                  <a:pt x="4204073" y="2817"/>
                </a:lnTo>
                <a:cubicBezTo>
                  <a:pt x="4195691" y="21486"/>
                  <a:pt x="4193023" y="43012"/>
                  <a:pt x="4189974" y="63587"/>
                </a:cubicBezTo>
                <a:cubicBezTo>
                  <a:pt x="4184450" y="101308"/>
                  <a:pt x="4181020" y="139219"/>
                  <a:pt x="4176068" y="176939"/>
                </a:cubicBezTo>
                <a:cubicBezTo>
                  <a:pt x="4174924" y="184941"/>
                  <a:pt x="4172830" y="194085"/>
                  <a:pt x="4168066" y="200182"/>
                </a:cubicBezTo>
                <a:cubicBezTo>
                  <a:pt x="4136061" y="241901"/>
                  <a:pt x="4127108" y="292579"/>
                  <a:pt x="4130154" y="340774"/>
                </a:cubicBezTo>
                <a:cubicBezTo>
                  <a:pt x="4132443" y="378686"/>
                  <a:pt x="4134157" y="415835"/>
                  <a:pt x="4130919" y="453364"/>
                </a:cubicBezTo>
                <a:cubicBezTo>
                  <a:pt x="4130727" y="456222"/>
                  <a:pt x="4131109" y="460032"/>
                  <a:pt x="4132633" y="462126"/>
                </a:cubicBezTo>
                <a:cubicBezTo>
                  <a:pt x="4142729" y="475081"/>
                  <a:pt x="4143491" y="488607"/>
                  <a:pt x="4145205" y="505182"/>
                </a:cubicBezTo>
                <a:cubicBezTo>
                  <a:pt x="4147683" y="528615"/>
                  <a:pt x="4145967" y="550141"/>
                  <a:pt x="4141777" y="571860"/>
                </a:cubicBezTo>
                <a:cubicBezTo>
                  <a:pt x="4138729" y="587672"/>
                  <a:pt x="4132443" y="603673"/>
                  <a:pt x="4124440" y="617772"/>
                </a:cubicBezTo>
                <a:cubicBezTo>
                  <a:pt x="4113200" y="637392"/>
                  <a:pt x="4108820" y="656255"/>
                  <a:pt x="4123678" y="674923"/>
                </a:cubicBezTo>
                <a:cubicBezTo>
                  <a:pt x="4139491" y="695116"/>
                  <a:pt x="4133967" y="717977"/>
                  <a:pt x="4134537" y="740268"/>
                </a:cubicBezTo>
                <a:cubicBezTo>
                  <a:pt x="4134729" y="749982"/>
                  <a:pt x="4134347" y="760270"/>
                  <a:pt x="4136823" y="769605"/>
                </a:cubicBezTo>
                <a:cubicBezTo>
                  <a:pt x="4143873" y="796655"/>
                  <a:pt x="4154541" y="822756"/>
                  <a:pt x="4159303" y="850189"/>
                </a:cubicBezTo>
                <a:cubicBezTo>
                  <a:pt x="4161970" y="865430"/>
                  <a:pt x="4157207" y="882384"/>
                  <a:pt x="4153779" y="898198"/>
                </a:cubicBezTo>
                <a:cubicBezTo>
                  <a:pt x="4150159" y="914200"/>
                  <a:pt x="4144635" y="930011"/>
                  <a:pt x="4138919" y="945444"/>
                </a:cubicBezTo>
                <a:cubicBezTo>
                  <a:pt x="4135109" y="955920"/>
                  <a:pt x="4131489" y="967350"/>
                  <a:pt x="4124630" y="975733"/>
                </a:cubicBezTo>
                <a:cubicBezTo>
                  <a:pt x="4109010" y="994785"/>
                  <a:pt x="4106342" y="1014406"/>
                  <a:pt x="4114534" y="1036887"/>
                </a:cubicBezTo>
                <a:cubicBezTo>
                  <a:pt x="4115868" y="1040315"/>
                  <a:pt x="4115868" y="1044315"/>
                  <a:pt x="4116058" y="1048125"/>
                </a:cubicBezTo>
                <a:cubicBezTo>
                  <a:pt x="4120058" y="1109091"/>
                  <a:pt x="4122536" y="1170051"/>
                  <a:pt x="4128632" y="1230633"/>
                </a:cubicBezTo>
                <a:cubicBezTo>
                  <a:pt x="4131109" y="1255206"/>
                  <a:pt x="4141967" y="1278829"/>
                  <a:pt x="4148825" y="1303024"/>
                </a:cubicBezTo>
                <a:cubicBezTo>
                  <a:pt x="4150159" y="1307978"/>
                  <a:pt x="4152255" y="1313504"/>
                  <a:pt x="4151301" y="1318456"/>
                </a:cubicBezTo>
                <a:cubicBezTo>
                  <a:pt x="4141777" y="1372368"/>
                  <a:pt x="4155683" y="1422854"/>
                  <a:pt x="4173972" y="1472575"/>
                </a:cubicBezTo>
                <a:cubicBezTo>
                  <a:pt x="4175878" y="1477717"/>
                  <a:pt x="4175306" y="1484004"/>
                  <a:pt x="4174924" y="1489720"/>
                </a:cubicBezTo>
                <a:cubicBezTo>
                  <a:pt x="4173592" y="1505724"/>
                  <a:pt x="4166924" y="1523059"/>
                  <a:pt x="4170924" y="1537537"/>
                </a:cubicBezTo>
                <a:cubicBezTo>
                  <a:pt x="4181974" y="1576019"/>
                  <a:pt x="4195309" y="1614120"/>
                  <a:pt x="4212073" y="1650317"/>
                </a:cubicBezTo>
                <a:cubicBezTo>
                  <a:pt x="4229028" y="1687086"/>
                  <a:pt x="4243316" y="1721185"/>
                  <a:pt x="4226173" y="1763287"/>
                </a:cubicBezTo>
                <a:cubicBezTo>
                  <a:pt x="4218932" y="1781194"/>
                  <a:pt x="4224076" y="1804816"/>
                  <a:pt x="4225981" y="1825393"/>
                </a:cubicBezTo>
                <a:cubicBezTo>
                  <a:pt x="4227504" y="1840441"/>
                  <a:pt x="4236078" y="1854920"/>
                  <a:pt x="4236078" y="1869780"/>
                </a:cubicBezTo>
                <a:cubicBezTo>
                  <a:pt x="4236078" y="1909408"/>
                  <a:pt x="4246174" y="1944649"/>
                  <a:pt x="4266749" y="1978940"/>
                </a:cubicBezTo>
                <a:cubicBezTo>
                  <a:pt x="4274749" y="1992279"/>
                  <a:pt x="4269416" y="2013043"/>
                  <a:pt x="4271512" y="2030378"/>
                </a:cubicBezTo>
                <a:cubicBezTo>
                  <a:pt x="4273987" y="2048668"/>
                  <a:pt x="4276274" y="2067525"/>
                  <a:pt x="4281800" y="2085054"/>
                </a:cubicBezTo>
                <a:cubicBezTo>
                  <a:pt x="4296278" y="2130393"/>
                  <a:pt x="4312661" y="2175163"/>
                  <a:pt x="4327901" y="2220312"/>
                </a:cubicBezTo>
                <a:cubicBezTo>
                  <a:pt x="4340476" y="2257459"/>
                  <a:pt x="4330569" y="2294039"/>
                  <a:pt x="4325236" y="2330806"/>
                </a:cubicBezTo>
                <a:cubicBezTo>
                  <a:pt x="4321805" y="2353859"/>
                  <a:pt x="4313613" y="2375383"/>
                  <a:pt x="4325807" y="2401292"/>
                </a:cubicBezTo>
                <a:cubicBezTo>
                  <a:pt x="4337427" y="2426059"/>
                  <a:pt x="4334759" y="2457492"/>
                  <a:pt x="4341047" y="2485307"/>
                </a:cubicBezTo>
                <a:cubicBezTo>
                  <a:pt x="4346380" y="2508742"/>
                  <a:pt x="4354954" y="2531409"/>
                  <a:pt x="4363336" y="2554079"/>
                </a:cubicBezTo>
                <a:cubicBezTo>
                  <a:pt x="4374768" y="2584942"/>
                  <a:pt x="4386767" y="2615421"/>
                  <a:pt x="4381054" y="2649143"/>
                </a:cubicBezTo>
                <a:cubicBezTo>
                  <a:pt x="4374575" y="2687436"/>
                  <a:pt x="4398960" y="2713723"/>
                  <a:pt x="4415154" y="2743826"/>
                </a:cubicBezTo>
                <a:cubicBezTo>
                  <a:pt x="4426202" y="2764590"/>
                  <a:pt x="4434395" y="2787259"/>
                  <a:pt x="4441254" y="2809930"/>
                </a:cubicBezTo>
                <a:cubicBezTo>
                  <a:pt x="4450207" y="2840219"/>
                  <a:pt x="4455542" y="2871462"/>
                  <a:pt x="4464304" y="2901943"/>
                </a:cubicBezTo>
                <a:cubicBezTo>
                  <a:pt x="4477448" y="2948047"/>
                  <a:pt x="4487736" y="2994722"/>
                  <a:pt x="4480497" y="3042728"/>
                </a:cubicBezTo>
                <a:cubicBezTo>
                  <a:pt x="4477259" y="3064827"/>
                  <a:pt x="4477448" y="3085403"/>
                  <a:pt x="4482212" y="3107500"/>
                </a:cubicBezTo>
                <a:cubicBezTo>
                  <a:pt x="4490023" y="3143695"/>
                  <a:pt x="4490976" y="3180844"/>
                  <a:pt x="4520122" y="3209993"/>
                </a:cubicBezTo>
                <a:cubicBezTo>
                  <a:pt x="4530410" y="3220280"/>
                  <a:pt x="4533076" y="3238758"/>
                  <a:pt x="4538410" y="3253809"/>
                </a:cubicBezTo>
                <a:cubicBezTo>
                  <a:pt x="4544699" y="3271145"/>
                  <a:pt x="4541459" y="3283908"/>
                  <a:pt x="4523170" y="3293244"/>
                </a:cubicBezTo>
                <a:cubicBezTo>
                  <a:pt x="4514979" y="3297434"/>
                  <a:pt x="4506978" y="3309437"/>
                  <a:pt x="4505643" y="3318771"/>
                </a:cubicBezTo>
                <a:cubicBezTo>
                  <a:pt x="4501643" y="3346776"/>
                  <a:pt x="4507549" y="3372495"/>
                  <a:pt x="4520504" y="3399546"/>
                </a:cubicBezTo>
                <a:cubicBezTo>
                  <a:pt x="4532697" y="3424883"/>
                  <a:pt x="4531362" y="3456508"/>
                  <a:pt x="4536124" y="3485275"/>
                </a:cubicBezTo>
                <a:cubicBezTo>
                  <a:pt x="4539554" y="3505657"/>
                  <a:pt x="4546602" y="3526042"/>
                  <a:pt x="4546602" y="3546617"/>
                </a:cubicBezTo>
                <a:cubicBezTo>
                  <a:pt x="4546602" y="3572146"/>
                  <a:pt x="4540506" y="3597482"/>
                  <a:pt x="4538221" y="3623201"/>
                </a:cubicBezTo>
                <a:cubicBezTo>
                  <a:pt x="4536316" y="3643204"/>
                  <a:pt x="4537079" y="3663589"/>
                  <a:pt x="4534792" y="3683591"/>
                </a:cubicBezTo>
                <a:cubicBezTo>
                  <a:pt x="4533076" y="3699976"/>
                  <a:pt x="4528696" y="3716168"/>
                  <a:pt x="4525077" y="3732361"/>
                </a:cubicBezTo>
                <a:cubicBezTo>
                  <a:pt x="4523742" y="3738267"/>
                  <a:pt x="4518597" y="3744173"/>
                  <a:pt x="4519359" y="3749506"/>
                </a:cubicBezTo>
                <a:cubicBezTo>
                  <a:pt x="4527552" y="3802467"/>
                  <a:pt x="4490976" y="3840569"/>
                  <a:pt x="4474782" y="3885338"/>
                </a:cubicBezTo>
                <a:cubicBezTo>
                  <a:pt x="4457636" y="3932394"/>
                  <a:pt x="4431347" y="3977925"/>
                  <a:pt x="4439157" y="4030503"/>
                </a:cubicBezTo>
                <a:cubicBezTo>
                  <a:pt x="4443919" y="4062318"/>
                  <a:pt x="4454971" y="4092989"/>
                  <a:pt x="4461639" y="4124614"/>
                </a:cubicBezTo>
                <a:cubicBezTo>
                  <a:pt x="4463924" y="4135854"/>
                  <a:pt x="4463542" y="4148427"/>
                  <a:pt x="4461256" y="4159667"/>
                </a:cubicBezTo>
                <a:cubicBezTo>
                  <a:pt x="4450777" y="4213961"/>
                  <a:pt x="4449253" y="4267493"/>
                  <a:pt x="4466400" y="4320837"/>
                </a:cubicBezTo>
                <a:cubicBezTo>
                  <a:pt x="4469259" y="4329979"/>
                  <a:pt x="4471924" y="4339695"/>
                  <a:pt x="4471924" y="4349222"/>
                </a:cubicBezTo>
                <a:cubicBezTo>
                  <a:pt x="4471924" y="4401419"/>
                  <a:pt x="4467924" y="4452665"/>
                  <a:pt x="4449253" y="4502579"/>
                </a:cubicBezTo>
                <a:cubicBezTo>
                  <a:pt x="4442967" y="4519343"/>
                  <a:pt x="4446967" y="4539728"/>
                  <a:pt x="4445443" y="4558207"/>
                </a:cubicBezTo>
                <a:cubicBezTo>
                  <a:pt x="4444111" y="4575351"/>
                  <a:pt x="4443539" y="4592878"/>
                  <a:pt x="4439157" y="4609452"/>
                </a:cubicBezTo>
                <a:cubicBezTo>
                  <a:pt x="4432681" y="4633647"/>
                  <a:pt x="4431919" y="4656126"/>
                  <a:pt x="4437633" y="4681083"/>
                </a:cubicBezTo>
                <a:cubicBezTo>
                  <a:pt x="4442967" y="4704895"/>
                  <a:pt x="4440301" y="4730614"/>
                  <a:pt x="4440491" y="4755381"/>
                </a:cubicBezTo>
                <a:cubicBezTo>
                  <a:pt x="4440681" y="4783004"/>
                  <a:pt x="4440871" y="4810627"/>
                  <a:pt x="4439919" y="4838250"/>
                </a:cubicBezTo>
                <a:cubicBezTo>
                  <a:pt x="4439539" y="4849300"/>
                  <a:pt x="4431919" y="4861873"/>
                  <a:pt x="4434967" y="4871019"/>
                </a:cubicBezTo>
                <a:cubicBezTo>
                  <a:pt x="4445254" y="4900546"/>
                  <a:pt x="4432872" y="4930075"/>
                  <a:pt x="4438395" y="4959602"/>
                </a:cubicBezTo>
                <a:cubicBezTo>
                  <a:pt x="4441254" y="4974082"/>
                  <a:pt x="4433444" y="4990465"/>
                  <a:pt x="4432681" y="5006086"/>
                </a:cubicBezTo>
                <a:cubicBezTo>
                  <a:pt x="4431347" y="5031614"/>
                  <a:pt x="4431919" y="5057141"/>
                  <a:pt x="4431537" y="5082670"/>
                </a:cubicBezTo>
                <a:cubicBezTo>
                  <a:pt x="4431347" y="5091052"/>
                  <a:pt x="4430585" y="5099245"/>
                  <a:pt x="4430202" y="5107627"/>
                </a:cubicBezTo>
                <a:cubicBezTo>
                  <a:pt x="4429823" y="5115057"/>
                  <a:pt x="4428108" y="5122867"/>
                  <a:pt x="4429440" y="5129916"/>
                </a:cubicBezTo>
                <a:cubicBezTo>
                  <a:pt x="4434205" y="5155445"/>
                  <a:pt x="4442016" y="5180591"/>
                  <a:pt x="4445063" y="5206308"/>
                </a:cubicBezTo>
                <a:cubicBezTo>
                  <a:pt x="4447729" y="5228597"/>
                  <a:pt x="4444111" y="5251650"/>
                  <a:pt x="4446015" y="5274129"/>
                </a:cubicBezTo>
                <a:cubicBezTo>
                  <a:pt x="4449253" y="5313754"/>
                  <a:pt x="4454971" y="5353379"/>
                  <a:pt x="4458589" y="5393005"/>
                </a:cubicBezTo>
                <a:cubicBezTo>
                  <a:pt x="4459351" y="5401579"/>
                  <a:pt x="4454587" y="5410531"/>
                  <a:pt x="4454207" y="5419295"/>
                </a:cubicBezTo>
                <a:cubicBezTo>
                  <a:pt x="4453255" y="5446728"/>
                  <a:pt x="4453063" y="5474161"/>
                  <a:pt x="4452493" y="5501594"/>
                </a:cubicBezTo>
                <a:cubicBezTo>
                  <a:pt x="4452301" y="5517215"/>
                  <a:pt x="4452873" y="5533027"/>
                  <a:pt x="4451160" y="5548460"/>
                </a:cubicBezTo>
                <a:cubicBezTo>
                  <a:pt x="4448873" y="5568842"/>
                  <a:pt x="4445443" y="5587321"/>
                  <a:pt x="4460304" y="5606372"/>
                </a:cubicBezTo>
                <a:cubicBezTo>
                  <a:pt x="4483354" y="5635711"/>
                  <a:pt x="4474400" y="5673050"/>
                  <a:pt x="4479734" y="5706959"/>
                </a:cubicBezTo>
                <a:cubicBezTo>
                  <a:pt x="4481069" y="5715723"/>
                  <a:pt x="4481259" y="5724678"/>
                  <a:pt x="4482782" y="5733440"/>
                </a:cubicBezTo>
                <a:cubicBezTo>
                  <a:pt x="4485641" y="5749634"/>
                  <a:pt x="4488879" y="5765635"/>
                  <a:pt x="4492119" y="5781830"/>
                </a:cubicBezTo>
                <a:cubicBezTo>
                  <a:pt x="4492690" y="5784686"/>
                  <a:pt x="4492881" y="5787924"/>
                  <a:pt x="4493834" y="5790592"/>
                </a:cubicBezTo>
                <a:cubicBezTo>
                  <a:pt x="4501833" y="5815169"/>
                  <a:pt x="4510977" y="5839361"/>
                  <a:pt x="4517455" y="5864318"/>
                </a:cubicBezTo>
                <a:cubicBezTo>
                  <a:pt x="4520695" y="5876511"/>
                  <a:pt x="4521076" y="5890037"/>
                  <a:pt x="4519359" y="5902610"/>
                </a:cubicBezTo>
                <a:cubicBezTo>
                  <a:pt x="4514407" y="5939377"/>
                  <a:pt x="4512311" y="5975764"/>
                  <a:pt x="4519551" y="6012723"/>
                </a:cubicBezTo>
                <a:cubicBezTo>
                  <a:pt x="4522408" y="6027392"/>
                  <a:pt x="4517645" y="6043776"/>
                  <a:pt x="4515931" y="6059397"/>
                </a:cubicBezTo>
                <a:cubicBezTo>
                  <a:pt x="4511360" y="6096736"/>
                  <a:pt x="4506405" y="6134075"/>
                  <a:pt x="4502025" y="6171605"/>
                </a:cubicBezTo>
                <a:cubicBezTo>
                  <a:pt x="4499358" y="6195037"/>
                  <a:pt x="4497833" y="6218660"/>
                  <a:pt x="4495167" y="6242093"/>
                </a:cubicBezTo>
                <a:cubicBezTo>
                  <a:pt x="4491927" y="6269144"/>
                  <a:pt x="4486975" y="6296005"/>
                  <a:pt x="4484306" y="6323058"/>
                </a:cubicBezTo>
                <a:cubicBezTo>
                  <a:pt x="4481259" y="6353919"/>
                  <a:pt x="4480688" y="6384972"/>
                  <a:pt x="4477448" y="6415833"/>
                </a:cubicBezTo>
                <a:cubicBezTo>
                  <a:pt x="4471162" y="6472225"/>
                  <a:pt x="4463733" y="6528424"/>
                  <a:pt x="4456683" y="6584812"/>
                </a:cubicBezTo>
                <a:cubicBezTo>
                  <a:pt x="4449825" y="6639488"/>
                  <a:pt x="4443729" y="6694164"/>
                  <a:pt x="4435157" y="6748458"/>
                </a:cubicBezTo>
                <a:cubicBezTo>
                  <a:pt x="4431537" y="6771319"/>
                  <a:pt x="4421630" y="6793035"/>
                  <a:pt x="4416106" y="6815516"/>
                </a:cubicBezTo>
                <a:lnTo>
                  <a:pt x="4406407" y="6858000"/>
                </a:lnTo>
                <a:lnTo>
                  <a:pt x="4234154" y="6858000"/>
                </a:lnTo>
                <a:lnTo>
                  <a:pt x="0" y="6858000"/>
                </a:lnTo>
                <a:lnTo>
                  <a:pt x="0" y="2"/>
                </a:lnTo>
                <a:lnTo>
                  <a:pt x="3741092" y="1"/>
                </a:lnTo>
                <a:lnTo>
                  <a:pt x="3743810" y="21486"/>
                </a:lnTo>
                <a:close/>
              </a:path>
            </a:pathLst>
          </a:custGeom>
          <a:effectLst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D3F3077-C4D9-5D20-71B5-3F335B731196}"/>
              </a:ext>
            </a:extLst>
          </p:cNvPr>
          <p:cNvSpPr/>
          <p:nvPr/>
        </p:nvSpPr>
        <p:spPr>
          <a:xfrm>
            <a:off x="0" y="-5969"/>
            <a:ext cx="3229049" cy="3103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A41E19-3646-4FD1-6CE7-808A9E053E98}"/>
              </a:ext>
            </a:extLst>
          </p:cNvPr>
          <p:cNvSpPr/>
          <p:nvPr/>
        </p:nvSpPr>
        <p:spPr>
          <a:xfrm>
            <a:off x="8129326" y="2005472"/>
            <a:ext cx="1008704" cy="48525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722" name="Title 1">
            <a:extLst>
              <a:ext uri="{FF2B5EF4-FFF2-40B4-BE49-F238E27FC236}">
                <a16:creationId xmlns:a16="http://schemas.microsoft.com/office/drawing/2014/main" id="{77D2BAEC-E26E-83D7-B9E2-05E81245F6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altLang="en-US" sz="3500" dirty="0"/>
              <a:t>Internal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95396-70E8-BDE2-7361-5BE7D32173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767" y="2573092"/>
            <a:ext cx="4915993" cy="3553071"/>
          </a:xfrm>
        </p:spPr>
        <p:txBody>
          <a:bodyPr anchor="ctr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400" dirty="0">
                <a:latin typeface="Arial"/>
                <a:ea typeface="MS PGothic"/>
                <a:cs typeface="Arial"/>
              </a:rPr>
              <a:t>During the </a:t>
            </a:r>
            <a:r>
              <a:rPr lang="en-US" sz="1600" b="1" i="1" dirty="0">
                <a:solidFill>
                  <a:srgbClr val="6126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Internal Review </a:t>
            </a:r>
            <a:r>
              <a:rPr lang="en-US" sz="1400" dirty="0">
                <a:latin typeface="Arial"/>
                <a:ea typeface="MS PGothic"/>
                <a:cs typeface="Arial"/>
              </a:rPr>
              <a:t>phase, the Contract Manager and other departments are reviewing the uploaded documents. </a:t>
            </a:r>
            <a:endParaRPr lang="en-US" sz="1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400" dirty="0"/>
          </a:p>
          <a:p>
            <a:pPr lvl="1" fontAlgn="auto">
              <a:spcAft>
                <a:spcPts val="0"/>
              </a:spcAft>
              <a:defRPr/>
            </a:pPr>
            <a:r>
              <a:rPr lang="en-US" sz="1400" dirty="0">
                <a:ea typeface="MS PGothic"/>
              </a:rPr>
              <a:t>IT reviews all technology contracts </a:t>
            </a:r>
            <a:endParaRPr lang="en-US" sz="1400" dirty="0">
              <a:cs typeface="Calibri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1400" dirty="0">
                <a:ea typeface="MS PGothic"/>
              </a:rPr>
              <a:t>Marketing will review all contracts dealing with advertisements, name, logo usage especially over $5k.</a:t>
            </a:r>
            <a:endParaRPr lang="en-US" sz="1400" dirty="0">
              <a:ea typeface="MS PGothic"/>
              <a:cs typeface="Calibri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1400" dirty="0">
                <a:ea typeface="MS PGothic"/>
              </a:rPr>
              <a:t>The Registrar office will review all FERPA concerns</a:t>
            </a:r>
            <a:endParaRPr lang="en-US" sz="1400" dirty="0">
              <a:ea typeface="MS PGothic"/>
              <a:cs typeface="Calibri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1400" dirty="0">
                <a:ea typeface="MS PGothic"/>
              </a:rPr>
              <a:t>Risk will review all certificates of insurance</a:t>
            </a:r>
            <a:endParaRPr lang="en-US" sz="1400" dirty="0">
              <a:ea typeface="MS PGothic"/>
              <a:cs typeface="Calibri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1400" dirty="0">
                <a:ea typeface="MS PGothic"/>
              </a:rPr>
              <a:t>Others will review as required.</a:t>
            </a:r>
            <a:endParaRPr lang="en-US" sz="1400" dirty="0">
              <a:ea typeface="MS PGothic"/>
              <a:cs typeface="Calibri"/>
            </a:endParaRPr>
          </a:p>
          <a:p>
            <a:pPr marL="3429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4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400" dirty="0"/>
              <a:t>Once the </a:t>
            </a:r>
            <a:r>
              <a:rPr lang="en-US" sz="1600" b="1" i="1" dirty="0">
                <a:solidFill>
                  <a:srgbClr val="6126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Internal Review </a:t>
            </a:r>
            <a:r>
              <a:rPr lang="en-US" sz="1400" dirty="0"/>
              <a:t>is complete, the contract returns to </a:t>
            </a:r>
            <a:r>
              <a:rPr lang="en-US" sz="1600" b="1" i="1" dirty="0">
                <a:solidFill>
                  <a:srgbClr val="6126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Draft Stage</a:t>
            </a:r>
            <a:r>
              <a:rPr lang="en-US" sz="1400" dirty="0"/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1400" dirty="0"/>
          </a:p>
          <a:p>
            <a:pPr fontAlgn="auto">
              <a:spcAft>
                <a:spcPts val="0"/>
              </a:spcAft>
              <a:defRPr/>
            </a:pPr>
            <a:endParaRPr lang="en-US" sz="1400" dirty="0"/>
          </a:p>
        </p:txBody>
      </p:sp>
      <p:pic>
        <p:nvPicPr>
          <p:cNvPr id="2" name="Picture 3" descr="A close-up of a sign&#10;&#10;Description automatically generated">
            <a:extLst>
              <a:ext uri="{FF2B5EF4-FFF2-40B4-BE49-F238E27FC236}">
                <a16:creationId xmlns:a16="http://schemas.microsoft.com/office/drawing/2014/main" id="{526D3494-E93B-923C-FDFA-9A875515B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99162" y="2754986"/>
            <a:ext cx="3517518" cy="2347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3" descr="A screenshot of a chat&#10;&#10;Description automatically generated">
            <a:extLst>
              <a:ext uri="{FF2B5EF4-FFF2-40B4-BE49-F238E27FC236}">
                <a16:creationId xmlns:a16="http://schemas.microsoft.com/office/drawing/2014/main" id="{49BE39FB-A5D7-6198-B696-8A2EEC898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9772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1018A85-33ED-4AC8-CABC-647594BB7505}"/>
              </a:ext>
            </a:extLst>
          </p:cNvPr>
          <p:cNvSpPr/>
          <p:nvPr/>
        </p:nvSpPr>
        <p:spPr>
          <a:xfrm>
            <a:off x="8129326" y="-2"/>
            <a:ext cx="1014672" cy="3103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C19F3341-4338-5A3B-BF37-650C12ABD7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Internal Review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320DC2DE-285D-623B-FB4F-CCBB1C7D876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427357" y="2316440"/>
            <a:ext cx="8550913" cy="32546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sz="1800" dirty="0"/>
              <a:t>Always check the </a:t>
            </a:r>
            <a:r>
              <a:rPr lang="en-US" altLang="en-US" sz="1800" b="1" i="1" dirty="0">
                <a:solidFill>
                  <a:srgbClr val="6126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Review Rounds </a:t>
            </a:r>
            <a:r>
              <a:rPr lang="en-US" altLang="en-US" sz="1800" dirty="0"/>
              <a:t>section to see who is assigned a round and what comments have been made.</a:t>
            </a:r>
            <a:endParaRPr lang="en-US" dirty="0"/>
          </a:p>
          <a:p>
            <a:pPr marL="0" indent="0">
              <a:buNone/>
            </a:pPr>
            <a:endParaRPr lang="en-US" altLang="en-US" sz="1800" dirty="0">
              <a:latin typeface="Arial"/>
              <a:ea typeface="MS PGothic"/>
              <a:cs typeface="Arial"/>
            </a:endParaRPr>
          </a:p>
          <a:p>
            <a:pPr marL="0" indent="0">
              <a:buNone/>
            </a:pPr>
            <a:r>
              <a:rPr lang="en-US" altLang="en-US" sz="1800" dirty="0"/>
              <a:t>Select the </a:t>
            </a:r>
            <a:r>
              <a:rPr lang="en-US" altLang="en-US" sz="1800" b="1" i="1" dirty="0">
                <a:solidFill>
                  <a:srgbClr val="6126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Review Rounds </a:t>
            </a:r>
            <a:r>
              <a:rPr lang="en-US" altLang="en-US" sz="1800" dirty="0"/>
              <a:t>tab and review all notes.</a:t>
            </a:r>
          </a:p>
        </p:txBody>
      </p:sp>
      <p:pic>
        <p:nvPicPr>
          <p:cNvPr id="31748" name="Picture 3">
            <a:extLst>
              <a:ext uri="{FF2B5EF4-FFF2-40B4-BE49-F238E27FC236}">
                <a16:creationId xmlns:a16="http://schemas.microsoft.com/office/drawing/2014/main" id="{4060E626-4A83-48F9-9797-BCC317576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1866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>
            <a:extLst>
              <a:ext uri="{FF2B5EF4-FFF2-40B4-BE49-F238E27FC236}">
                <a16:creationId xmlns:a16="http://schemas.microsoft.com/office/drawing/2014/main" id="{FB7C0F73-5273-D7F3-C09F-ABA965B12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432" y="3981790"/>
            <a:ext cx="6103938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>
            <a:extLst>
              <a:ext uri="{FF2B5EF4-FFF2-40B4-BE49-F238E27FC236}">
                <a16:creationId xmlns:a16="http://schemas.microsoft.com/office/drawing/2014/main" id="{C5F37350-198C-A4DD-2758-C14526116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432" y="5459753"/>
            <a:ext cx="60325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2200837B-5F6A-A560-84D6-384F5B2925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if I have an Internal Review?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53108-B860-E564-3127-7C1020406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1" y="2206716"/>
            <a:ext cx="8885556" cy="1222284"/>
          </a:xfrm>
        </p:spPr>
        <p:txBody>
          <a:bodyPr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500" dirty="0"/>
              <a:t>Go to </a:t>
            </a:r>
            <a:r>
              <a:rPr lang="en-US" sz="1700" b="1" i="1" dirty="0">
                <a:solidFill>
                  <a:srgbClr val="6126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Review Rounds </a:t>
            </a:r>
            <a:r>
              <a:rPr lang="en-US" sz="1500" dirty="0"/>
              <a:t>and read what is requested of you in the message box.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500" dirty="0"/>
              <a:t>Once you have completed the request and </a:t>
            </a:r>
            <a:r>
              <a:rPr lang="en-US" sz="1500" dirty="0">
                <a:hlinkClick r:id="rId2" action="ppaction://hlinksldjump"/>
              </a:rPr>
              <a:t>uploaded the document </a:t>
            </a:r>
            <a:r>
              <a:rPr lang="en-US" sz="1500" dirty="0"/>
              <a:t>(as applicable), select the </a:t>
            </a:r>
            <a:r>
              <a:rPr lang="en-US" sz="1700" b="1" i="1" dirty="0">
                <a:solidFill>
                  <a:srgbClr val="6126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Actions</a:t>
            </a:r>
            <a:r>
              <a:rPr lang="en-US" sz="1500" dirty="0"/>
              <a:t> drop down and click </a:t>
            </a:r>
            <a:r>
              <a:rPr lang="en-US" sz="1700" b="1" i="1" dirty="0">
                <a:solidFill>
                  <a:srgbClr val="6126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Done With My Review</a:t>
            </a:r>
            <a:r>
              <a:rPr lang="en-US" sz="1500" dirty="0"/>
              <a:t>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500" dirty="0"/>
              <a:t>Make sure to leave a note responding to the request in the message box.</a:t>
            </a:r>
          </a:p>
        </p:txBody>
      </p:sp>
      <p:pic>
        <p:nvPicPr>
          <p:cNvPr id="32772" name="Picture 4">
            <a:extLst>
              <a:ext uri="{FF2B5EF4-FFF2-40B4-BE49-F238E27FC236}">
                <a16:creationId xmlns:a16="http://schemas.microsoft.com/office/drawing/2014/main" id="{D608713A-710D-450C-57CE-3171A1590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3541712"/>
            <a:ext cx="61150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>
            <a:extLst>
              <a:ext uri="{FF2B5EF4-FFF2-40B4-BE49-F238E27FC236}">
                <a16:creationId xmlns:a16="http://schemas.microsoft.com/office/drawing/2014/main" id="{A62C6178-0FCB-9A5E-CFB3-F504DDB2E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5764212"/>
            <a:ext cx="569912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>
            <a:extLst>
              <a:ext uri="{FF2B5EF4-FFF2-40B4-BE49-F238E27FC236}">
                <a16:creationId xmlns:a16="http://schemas.microsoft.com/office/drawing/2014/main" id="{0FBDF0A8-7C5D-5786-CBF9-7E41EF7C6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88" y="4529137"/>
            <a:ext cx="382587" cy="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92A8B1-EB8E-6E2F-ADE0-522F21610723}"/>
              </a:ext>
            </a:extLst>
          </p:cNvPr>
          <p:cNvSpPr txBox="1"/>
          <p:nvPr/>
        </p:nvSpPr>
        <p:spPr>
          <a:xfrm>
            <a:off x="2578100" y="4470400"/>
            <a:ext cx="700088" cy="173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25" dirty="0">
                <a:solidFill>
                  <a:prstClr val="black"/>
                </a:solidFill>
                <a:latin typeface="Calibri" panose="020F0502020204030204"/>
                <a:ea typeface="+mn-ea"/>
              </a:rPr>
              <a:t>Contract Manager</a:t>
            </a:r>
          </a:p>
        </p:txBody>
      </p:sp>
      <p:sp>
        <p:nvSpPr>
          <p:cNvPr id="9" name="Arrow: Bent 8">
            <a:extLst>
              <a:ext uri="{FF2B5EF4-FFF2-40B4-BE49-F238E27FC236}">
                <a16:creationId xmlns:a16="http://schemas.microsoft.com/office/drawing/2014/main" id="{B431BE49-874D-7391-48CD-959EFFA4E326}"/>
              </a:ext>
            </a:extLst>
          </p:cNvPr>
          <p:cNvSpPr/>
          <p:nvPr/>
        </p:nvSpPr>
        <p:spPr>
          <a:xfrm rot="10800000">
            <a:off x="7348538" y="2895600"/>
            <a:ext cx="444500" cy="2152650"/>
          </a:xfrm>
          <a:prstGeom prst="ben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pic>
        <p:nvPicPr>
          <p:cNvPr id="5" name="Picture 3" descr="A screenshot of a chat&#10;&#10;Description automatically generated">
            <a:extLst>
              <a:ext uri="{FF2B5EF4-FFF2-40B4-BE49-F238E27FC236}">
                <a16:creationId xmlns:a16="http://schemas.microsoft.com/office/drawing/2014/main" id="{5927E1D0-3EC6-C2B4-DBEB-BFBA21EF8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1866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BD2696C-8833-4359-B37F-E976A422689B}"/>
              </a:ext>
            </a:extLst>
          </p:cNvPr>
          <p:cNvSpPr/>
          <p:nvPr/>
        </p:nvSpPr>
        <p:spPr>
          <a:xfrm>
            <a:off x="2411696" y="4241800"/>
            <a:ext cx="30480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7B950A2B-3881-0BC8-73FC-42C20FC6E766}"/>
              </a:ext>
            </a:extLst>
          </p:cNvPr>
          <p:cNvSpPr/>
          <p:nvPr/>
        </p:nvSpPr>
        <p:spPr>
          <a:xfrm>
            <a:off x="59687" y="2572496"/>
            <a:ext cx="2703806" cy="4213879"/>
          </a:xfrm>
          <a:prstGeom prst="rtTriangle">
            <a:avLst/>
          </a:prstGeom>
          <a:solidFill>
            <a:srgbClr val="4D19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253CBD7-E78F-E275-0D5E-5A677FF114D2}"/>
              </a:ext>
            </a:extLst>
          </p:cNvPr>
          <p:cNvCxnSpPr/>
          <p:nvPr/>
        </p:nvCxnSpPr>
        <p:spPr>
          <a:xfrm flipV="1">
            <a:off x="467942" y="6213979"/>
            <a:ext cx="1941009" cy="16713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F5ECD24-D549-9F8E-5D97-E8F40D29A00B}"/>
              </a:ext>
            </a:extLst>
          </p:cNvPr>
          <p:cNvCxnSpPr/>
          <p:nvPr/>
        </p:nvCxnSpPr>
        <p:spPr>
          <a:xfrm>
            <a:off x="461600" y="3132581"/>
            <a:ext cx="19099" cy="3092962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4" name="Title 1">
            <a:extLst>
              <a:ext uri="{FF2B5EF4-FFF2-40B4-BE49-F238E27FC236}">
                <a16:creationId xmlns:a16="http://schemas.microsoft.com/office/drawing/2014/main" id="{18A2EA08-BC6C-A41D-796D-1095157C8A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Pending Approval</a:t>
            </a:r>
            <a:endParaRPr lang="en-US" dirty="0"/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FCA6C567-28E5-C93D-CD38-E06A250E816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391545" y="2400001"/>
            <a:ext cx="8491226" cy="284876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sz="1600" dirty="0">
                <a:latin typeface="8"/>
                <a:ea typeface="MS PGothic"/>
                <a:cs typeface="Arial"/>
              </a:rPr>
              <a:t>Once the necessary reviews are completed and the documentation is finalized, the Contract Manager will submit the Contract File for review and approval.</a:t>
            </a:r>
            <a:endParaRPr lang="en-US" dirty="0"/>
          </a:p>
          <a:p>
            <a:endParaRPr lang="en-US" altLang="en-US" sz="600" dirty="0">
              <a:latin typeface="8"/>
            </a:endParaRPr>
          </a:p>
          <a:p>
            <a:pPr marL="0" indent="0">
              <a:buNone/>
            </a:pPr>
            <a:endParaRPr lang="en-US" altLang="en-US" sz="1600" dirty="0">
              <a:latin typeface="8"/>
            </a:endParaRPr>
          </a:p>
          <a:p>
            <a:endParaRPr lang="en-US" altLang="en-US" sz="1600" dirty="0">
              <a:latin typeface="8"/>
            </a:endParaRPr>
          </a:p>
        </p:txBody>
      </p:sp>
      <p:pic>
        <p:nvPicPr>
          <p:cNvPr id="33796" name="Picture 4">
            <a:extLst>
              <a:ext uri="{FF2B5EF4-FFF2-40B4-BE49-F238E27FC236}">
                <a16:creationId xmlns:a16="http://schemas.microsoft.com/office/drawing/2014/main" id="{AD7261B3-F031-F69D-7AD7-6AA013CE2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1866"/>
            <a:ext cx="9144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FBC910C1-786A-9CC2-7B94-FBDE1C7AB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78588" y="3529273"/>
            <a:ext cx="3065508" cy="20436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D2442B5-0C69-3190-984E-81C7EC9DA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739" y="3131363"/>
            <a:ext cx="4904056" cy="284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592C8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rgbClr val="7F7F7F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7F7F7F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7F7F7F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rgbClr val="7F7F7F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en-US" sz="1600" dirty="0">
              <a:latin typeface="8"/>
            </a:endParaRPr>
          </a:p>
          <a:p>
            <a:endParaRPr lang="en-US" altLang="en-US" sz="600" dirty="0">
              <a:latin typeface="8"/>
            </a:endParaRPr>
          </a:p>
          <a:p>
            <a:pPr marL="0" indent="0">
              <a:buNone/>
            </a:pPr>
            <a:r>
              <a:rPr lang="en-US" sz="1600" dirty="0">
                <a:latin typeface="8"/>
                <a:ea typeface="MS PGothic"/>
                <a:cs typeface="Arial"/>
              </a:rPr>
              <a:t>The Contracts Director, Senior Assistant Vice Chancellor for Finance, Business Officer(s), and other reviewers as applicable will review and approve the contract. 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600" dirty="0">
              <a:latin typeface="8"/>
            </a:endParaRPr>
          </a:p>
          <a:p>
            <a:endParaRPr lang="en-US" altLang="en-US" sz="1600" dirty="0">
              <a:latin typeface="8"/>
            </a:endParaRPr>
          </a:p>
        </p:txBody>
      </p:sp>
    </p:spTree>
    <p:extLst>
      <p:ext uri="{BB962C8B-B14F-4D97-AF65-F5344CB8AC3E}">
        <p14:creationId xmlns:p14="http://schemas.microsoft.com/office/powerpoint/2010/main" val="2869732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47B48C0D-3F9B-D4AB-9C7C-B502FE8731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Pending Approval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B2B05-679D-534F-B997-05D98720D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482" y="2119474"/>
            <a:ext cx="8229600" cy="1714721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400" dirty="0">
                <a:latin typeface="Arial"/>
                <a:ea typeface="MS PGothic"/>
                <a:cs typeface="Arial"/>
              </a:rPr>
              <a:t>Always check the </a:t>
            </a:r>
            <a:r>
              <a:rPr lang="en-US" sz="1600" b="1" i="1" dirty="0">
                <a:solidFill>
                  <a:srgbClr val="6126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Approvals</a:t>
            </a:r>
            <a:r>
              <a:rPr lang="en-US" sz="1400" dirty="0">
                <a:latin typeface="Arial"/>
                <a:ea typeface="MS PGothic"/>
                <a:cs typeface="Arial"/>
              </a:rPr>
              <a:t> tab to see pending approvals.</a:t>
            </a: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sz="14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400" dirty="0">
                <a:latin typeface="Arial"/>
                <a:ea typeface="MS PGothic"/>
                <a:cs typeface="Arial"/>
              </a:rPr>
              <a:t>If there is a check beside the name, that person has approved the Contract File.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400" dirty="0">
                <a:latin typeface="Arial"/>
                <a:ea typeface="MS PGothic"/>
                <a:cs typeface="Arial"/>
              </a:rPr>
              <a:t>Select </a:t>
            </a:r>
            <a:r>
              <a:rPr lang="en-US" sz="1600" b="1" i="1" dirty="0">
                <a:solidFill>
                  <a:srgbClr val="6126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View Approvers</a:t>
            </a:r>
            <a:r>
              <a:rPr lang="en-US" sz="1400" dirty="0">
                <a:latin typeface="Arial"/>
                <a:ea typeface="MS PGothic"/>
                <a:cs typeface="Arial"/>
              </a:rPr>
              <a:t> to determine who may need a gentle reminder. </a:t>
            </a:r>
            <a:r>
              <a:rPr lang="en-US" dirty="0">
                <a:latin typeface="Arial"/>
                <a:ea typeface="MS PGothic"/>
                <a:cs typeface="Arial"/>
              </a:rPr>
              <a:t> </a:t>
            </a: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4820" name="Picture 4">
            <a:extLst>
              <a:ext uri="{FF2B5EF4-FFF2-40B4-BE49-F238E27FC236}">
                <a16:creationId xmlns:a16="http://schemas.microsoft.com/office/drawing/2014/main" id="{7AB0C821-13A7-65BD-7533-EC5D8DDFE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58" y="3645415"/>
            <a:ext cx="7677523" cy="27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>
            <a:extLst>
              <a:ext uri="{FF2B5EF4-FFF2-40B4-BE49-F238E27FC236}">
                <a16:creationId xmlns:a16="http://schemas.microsoft.com/office/drawing/2014/main" id="{4C87E06F-4602-D238-EB78-42A304525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24" y="5869779"/>
            <a:ext cx="43815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10">
            <a:extLst>
              <a:ext uri="{FF2B5EF4-FFF2-40B4-BE49-F238E27FC236}">
                <a16:creationId xmlns:a16="http://schemas.microsoft.com/office/drawing/2014/main" id="{C95D9C8B-0B22-1B74-74DC-2DFBE0EA0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1710"/>
            <a:ext cx="91440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AAB7847F-0B06-8D1B-7113-B4FE41639B88}"/>
              </a:ext>
            </a:extLst>
          </p:cNvPr>
          <p:cNvSpPr/>
          <p:nvPr/>
        </p:nvSpPr>
        <p:spPr>
          <a:xfrm>
            <a:off x="5970066" y="4419210"/>
            <a:ext cx="677862" cy="161925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prstClr val="white"/>
                </a:solidFill>
              </a:rPr>
              <a:t>Click Here</a:t>
            </a:r>
          </a:p>
        </p:txBody>
      </p:sp>
      <p:pic>
        <p:nvPicPr>
          <p:cNvPr id="34826" name="Picture 11">
            <a:extLst>
              <a:ext uri="{FF2B5EF4-FFF2-40B4-BE49-F238E27FC236}">
                <a16:creationId xmlns:a16="http://schemas.microsoft.com/office/drawing/2014/main" id="{C34D5F48-03C1-2B64-C30A-85E699625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462" y="4574466"/>
            <a:ext cx="466397" cy="12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7FB7267A-56DB-2563-E413-14BC1286F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039" y="4574466"/>
            <a:ext cx="466397" cy="12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7B950A2B-3881-0BC8-73FC-42C20FC6E766}"/>
              </a:ext>
            </a:extLst>
          </p:cNvPr>
          <p:cNvSpPr/>
          <p:nvPr/>
        </p:nvSpPr>
        <p:spPr>
          <a:xfrm>
            <a:off x="59687" y="2572496"/>
            <a:ext cx="2703806" cy="4213879"/>
          </a:xfrm>
          <a:prstGeom prst="rtTriangle">
            <a:avLst/>
          </a:prstGeom>
          <a:solidFill>
            <a:srgbClr val="4D19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253CBD7-E78F-E275-0D5E-5A677FF114D2}"/>
              </a:ext>
            </a:extLst>
          </p:cNvPr>
          <p:cNvCxnSpPr/>
          <p:nvPr/>
        </p:nvCxnSpPr>
        <p:spPr>
          <a:xfrm flipV="1">
            <a:off x="467942" y="6213979"/>
            <a:ext cx="1941009" cy="16713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F5ECD24-D549-9F8E-5D97-E8F40D29A00B}"/>
              </a:ext>
            </a:extLst>
          </p:cNvPr>
          <p:cNvCxnSpPr/>
          <p:nvPr/>
        </p:nvCxnSpPr>
        <p:spPr>
          <a:xfrm>
            <a:off x="461600" y="3132581"/>
            <a:ext cx="19099" cy="3092962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4" name="Title 1">
            <a:extLst>
              <a:ext uri="{FF2B5EF4-FFF2-40B4-BE49-F238E27FC236}">
                <a16:creationId xmlns:a16="http://schemas.microsoft.com/office/drawing/2014/main" id="{18A2EA08-BC6C-A41D-796D-1095157C8A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/>
                <a:ea typeface="MS PGothic"/>
                <a:cs typeface="Arial"/>
              </a:rPr>
              <a:t>Out for Signature</a:t>
            </a:r>
            <a:endParaRPr lang="en-US" dirty="0"/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FCA6C567-28E5-C93D-CD38-E06A250E816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707884" y="2292565"/>
            <a:ext cx="8377821" cy="295620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altLang="en-US" sz="1600" b="1" dirty="0">
                <a:latin typeface="8"/>
                <a:ea typeface="MS PGothic"/>
                <a:cs typeface="Arial"/>
              </a:rPr>
              <a:t>We're almost there!</a:t>
            </a:r>
            <a:endParaRPr lang="en-US" altLang="en-US" sz="1600" b="1" dirty="0">
              <a:latin typeface="8"/>
            </a:endParaRPr>
          </a:p>
          <a:p>
            <a:pPr marL="0" indent="0">
              <a:spcBef>
                <a:spcPts val="20"/>
              </a:spcBef>
              <a:buNone/>
            </a:pPr>
            <a:endParaRPr lang="en-US" sz="1600" dirty="0">
              <a:latin typeface="8"/>
              <a:ea typeface="MS PGothic"/>
              <a:cs typeface="Arial"/>
            </a:endParaRPr>
          </a:p>
          <a:p>
            <a:pPr marL="0" indent="0">
              <a:spcBef>
                <a:spcPts val="20"/>
              </a:spcBef>
              <a:buNone/>
            </a:pPr>
            <a:r>
              <a:rPr lang="en-US" sz="1600" dirty="0">
                <a:latin typeface="8"/>
                <a:ea typeface="MS PGothic"/>
                <a:cs typeface="Arial"/>
              </a:rPr>
              <a:t>The contract has been approved, but now we need signatures to make this dream a reality. </a:t>
            </a:r>
            <a:endParaRPr lang="en-US" dirty="0"/>
          </a:p>
          <a:p>
            <a:pPr marL="0" indent="0">
              <a:spcBef>
                <a:spcPts val="20"/>
              </a:spcBef>
              <a:buNone/>
            </a:pPr>
            <a:r>
              <a:rPr lang="en-US" sz="1600" dirty="0">
                <a:latin typeface="8"/>
                <a:ea typeface="MS PGothic"/>
                <a:cs typeface="Arial"/>
              </a:rPr>
              <a:t>As a contracting team of 4 with over 250 contracts per month, we need your help.</a:t>
            </a:r>
          </a:p>
          <a:p>
            <a:pPr marL="0" indent="0">
              <a:buNone/>
            </a:pPr>
            <a:endParaRPr lang="en-US" altLang="en-US" sz="1600" dirty="0">
              <a:latin typeface="8"/>
            </a:endParaRPr>
          </a:p>
          <a:p>
            <a:endParaRPr lang="en-US" altLang="en-US" sz="600" dirty="0">
              <a:latin typeface="8"/>
            </a:endParaRPr>
          </a:p>
          <a:p>
            <a:pPr marL="0" indent="0">
              <a:buNone/>
            </a:pPr>
            <a:endParaRPr lang="en-US" altLang="en-US" sz="1600" dirty="0">
              <a:latin typeface="8"/>
            </a:endParaRPr>
          </a:p>
          <a:p>
            <a:endParaRPr lang="en-US" altLang="en-US" sz="1600" dirty="0">
              <a:latin typeface="8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D2442B5-0C69-3190-984E-81C7EC9DA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742" y="3656605"/>
            <a:ext cx="4904056" cy="284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592C8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rgbClr val="7F7F7F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7F7F7F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7F7F7F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rgbClr val="7F7F7F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en-US" sz="1600" dirty="0">
              <a:latin typeface="8"/>
            </a:endParaRPr>
          </a:p>
          <a:p>
            <a:endParaRPr lang="en-US" altLang="en-US" sz="600" dirty="0">
              <a:latin typeface="8"/>
            </a:endParaRPr>
          </a:p>
          <a:p>
            <a:pPr marL="0" indent="0">
              <a:spcBef>
                <a:spcPts val="20"/>
              </a:spcBef>
              <a:buNone/>
            </a:pPr>
            <a:r>
              <a:rPr lang="en-US" sz="1600" dirty="0">
                <a:latin typeface="8"/>
                <a:ea typeface="MS PGothic"/>
                <a:cs typeface="Arial"/>
              </a:rPr>
              <a:t>Because you are a responsible Contract Requestor, we know you have been watching the status of your contract. You see the contract is </a:t>
            </a:r>
            <a:r>
              <a:rPr lang="en-US" sz="1600" b="1" i="1" dirty="0">
                <a:solidFill>
                  <a:srgbClr val="6126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OUT FOR SIGNATURE</a:t>
            </a:r>
            <a:r>
              <a:rPr lang="en-US" sz="1600" dirty="0">
                <a:latin typeface="8"/>
                <a:ea typeface="MS PGothic"/>
                <a:cs typeface="Arial"/>
              </a:rPr>
              <a:t>. Please email your Supplier and request that they review and sign the contract! </a:t>
            </a:r>
          </a:p>
          <a:p>
            <a:pPr marL="0" indent="0">
              <a:spcBef>
                <a:spcPts val="20"/>
              </a:spcBef>
              <a:buNone/>
            </a:pPr>
            <a:endParaRPr lang="en-US" sz="1600" dirty="0">
              <a:latin typeface="8"/>
              <a:ea typeface="MS PGothic"/>
              <a:cs typeface="Arial"/>
            </a:endParaRPr>
          </a:p>
          <a:p>
            <a:pPr marL="0" indent="0">
              <a:buNone/>
            </a:pPr>
            <a:endParaRPr lang="en-US" sz="1600" dirty="0">
              <a:latin typeface="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600" dirty="0">
              <a:latin typeface="8"/>
            </a:endParaRPr>
          </a:p>
          <a:p>
            <a:endParaRPr lang="en-US" altLang="en-US" sz="1600" dirty="0">
              <a:latin typeface="8"/>
            </a:endParaRPr>
          </a:p>
        </p:txBody>
      </p:sp>
      <p:pic>
        <p:nvPicPr>
          <p:cNvPr id="4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F21C97BB-5134-D990-1E6C-DDCB8E3CF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70585" y="4258120"/>
            <a:ext cx="2636799" cy="20900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50B9FA1B-620A-F2FE-A2CB-CB0D6A9FD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7835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880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86AE5FC0-C493-F578-E96B-9A8898F0DB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Out for Signature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579FDB38-B8C0-7FB4-1EC1-4C56E53AFC7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609600" y="2209801"/>
            <a:ext cx="7715897" cy="423876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600" dirty="0">
                <a:latin typeface="Arial"/>
                <a:ea typeface="MS PGothic"/>
                <a:cs typeface="Arial"/>
              </a:rPr>
              <a:t>Always check the </a:t>
            </a:r>
            <a:r>
              <a:rPr lang="en-US" altLang="en-US" sz="1600" b="1" i="1" dirty="0">
                <a:solidFill>
                  <a:srgbClr val="6126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eSignature</a:t>
            </a:r>
            <a:r>
              <a:rPr lang="en-US" altLang="en-US" sz="1600" dirty="0">
                <a:latin typeface="Arial"/>
                <a:ea typeface="MS PGothic"/>
                <a:cs typeface="Arial"/>
              </a:rPr>
              <a:t> tab, when your contract says </a:t>
            </a:r>
            <a:r>
              <a:rPr lang="en-US" altLang="en-US" sz="1600" b="1" i="1" dirty="0">
                <a:solidFill>
                  <a:srgbClr val="6126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Out for Signature</a:t>
            </a:r>
            <a:r>
              <a:rPr lang="en-US" altLang="en-US" sz="1600" dirty="0">
                <a:latin typeface="Arial"/>
                <a:ea typeface="MS PGothic"/>
                <a:cs typeface="Arial"/>
              </a:rPr>
              <a:t>.</a:t>
            </a:r>
          </a:p>
          <a:p>
            <a:endParaRPr lang="en-US" altLang="en-US" sz="1600" dirty="0">
              <a:latin typeface="Arial"/>
              <a:ea typeface="MS PGothic"/>
              <a:cs typeface="Arial"/>
            </a:endParaRPr>
          </a:p>
          <a:p>
            <a:r>
              <a:rPr lang="en-US" altLang="en-US" sz="1600" dirty="0">
                <a:latin typeface="Arial"/>
                <a:ea typeface="MS PGothic"/>
                <a:cs typeface="Arial"/>
              </a:rPr>
              <a:t>Select the small </a:t>
            </a:r>
            <a:r>
              <a:rPr lang="en-US" altLang="en-US" sz="1600" b="1" i="1" dirty="0" err="1">
                <a:solidFill>
                  <a:srgbClr val="6126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</a:t>
            </a:r>
            <a:r>
              <a:rPr lang="en-US" altLang="en-US" sz="1600" b="1" i="1" dirty="0">
                <a:solidFill>
                  <a:srgbClr val="6126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altLang="en-US" sz="1600" dirty="0">
                <a:latin typeface="Arial"/>
                <a:ea typeface="MS PGothic"/>
                <a:cs typeface="Arial"/>
              </a:rPr>
              <a:t>(for information) to see when the contract was sent to the Supplier, if and when the Supplier viewed it, and when it was signed. </a:t>
            </a:r>
          </a:p>
          <a:p>
            <a:endParaRPr lang="en-US" altLang="en-US" sz="1600" dirty="0">
              <a:latin typeface="Arial"/>
              <a:ea typeface="MS PGothic"/>
              <a:cs typeface="Arial"/>
            </a:endParaRPr>
          </a:p>
          <a:p>
            <a:r>
              <a:rPr lang="en-US" altLang="en-US" sz="1600" dirty="0">
                <a:latin typeface="Arial"/>
                <a:ea typeface="MS PGothic"/>
                <a:cs typeface="Arial"/>
              </a:rPr>
              <a:t>You can do the same for the TCU Signatory.</a:t>
            </a:r>
            <a:r>
              <a:rPr lang="en-US" altLang="en-US" sz="1800" dirty="0">
                <a:latin typeface="Arial"/>
                <a:ea typeface="MS PGothic"/>
                <a:cs typeface="Arial"/>
              </a:rPr>
              <a:t> </a:t>
            </a:r>
          </a:p>
        </p:txBody>
      </p:sp>
      <p:pic>
        <p:nvPicPr>
          <p:cNvPr id="36868" name="Picture 4">
            <a:extLst>
              <a:ext uri="{FF2B5EF4-FFF2-40B4-BE49-F238E27FC236}">
                <a16:creationId xmlns:a16="http://schemas.microsoft.com/office/drawing/2014/main" id="{6989AA87-A315-0A58-89BE-3DA6135E9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240" y="4481028"/>
            <a:ext cx="629285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>
            <a:extLst>
              <a:ext uri="{FF2B5EF4-FFF2-40B4-BE49-F238E27FC236}">
                <a16:creationId xmlns:a16="http://schemas.microsoft.com/office/drawing/2014/main" id="{9D77C86B-0C37-BA77-0172-B454BA846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065" y="5608153"/>
            <a:ext cx="44132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73802A1A-2B07-E13A-C0A9-EAF4F902D4DC}"/>
              </a:ext>
            </a:extLst>
          </p:cNvPr>
          <p:cNvSpPr/>
          <p:nvPr/>
        </p:nvSpPr>
        <p:spPr>
          <a:xfrm>
            <a:off x="4981190" y="5054116"/>
            <a:ext cx="900112" cy="188912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b="1" dirty="0">
                <a:solidFill>
                  <a:prstClr val="white"/>
                </a:solidFill>
              </a:rPr>
              <a:t>Select here </a:t>
            </a:r>
          </a:p>
        </p:txBody>
      </p:sp>
      <p:pic>
        <p:nvPicPr>
          <p:cNvPr id="36871" name="Picture 7">
            <a:extLst>
              <a:ext uri="{FF2B5EF4-FFF2-40B4-BE49-F238E27FC236}">
                <a16:creationId xmlns:a16="http://schemas.microsoft.com/office/drawing/2014/main" id="{80AB8873-4BEB-58ED-DB44-20F5D4A7D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8305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Woman with thumbs up smiling - isolated over a white background ...">
            <a:extLst>
              <a:ext uri="{FF2B5EF4-FFF2-40B4-BE49-F238E27FC236}">
                <a16:creationId xmlns:a16="http://schemas.microsoft.com/office/drawing/2014/main" id="{8A6CF24D-052D-8946-76CC-966835A0B1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887" t="-181" r="1991" b="11051"/>
          <a:stretch/>
        </p:blipFill>
        <p:spPr>
          <a:xfrm>
            <a:off x="1193" y="3917682"/>
            <a:ext cx="2215640" cy="2937921"/>
          </a:xfrm>
          <a:prstGeom prst="rect">
            <a:avLst/>
          </a:prstGeom>
        </p:spPr>
      </p:pic>
      <p:sp>
        <p:nvSpPr>
          <p:cNvPr id="37890" name="Title 1">
            <a:extLst>
              <a:ext uri="{FF2B5EF4-FFF2-40B4-BE49-F238E27FC236}">
                <a16:creationId xmlns:a16="http://schemas.microsoft.com/office/drawing/2014/main" id="{2BB4CE49-6C08-698A-E591-45579E4629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Executed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CA21F274-F53C-8835-1797-D9AF65E99D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910570"/>
            <a:ext cx="8229600" cy="421559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1600" b="1" dirty="0">
                <a:latin typeface="Arial"/>
                <a:ea typeface="MS PGothic"/>
                <a:cs typeface="Arial"/>
              </a:rPr>
              <a:t>You are done! Great Job!</a:t>
            </a:r>
            <a:endParaRPr lang="en-US" altLang="en-US" sz="1600" b="1" dirty="0">
              <a:latin typeface="Arial"/>
              <a:ea typeface="MS PGothic"/>
              <a:cs typeface="Arial"/>
            </a:endParaRPr>
          </a:p>
          <a:p>
            <a:pPr marL="0" indent="0">
              <a:buNone/>
            </a:pPr>
            <a:endParaRPr lang="en-US" altLang="en-US" sz="1600" dirty="0">
              <a:latin typeface="Arial"/>
              <a:ea typeface="MS PGothic"/>
              <a:cs typeface="Arial"/>
            </a:endParaRPr>
          </a:p>
          <a:p>
            <a:pPr marL="0" indent="0">
              <a:buNone/>
            </a:pPr>
            <a:r>
              <a:rPr lang="en-US" altLang="en-US" sz="1600" dirty="0">
                <a:latin typeface="Arial"/>
                <a:ea typeface="MS PGothic"/>
                <a:cs typeface="Arial"/>
              </a:rPr>
              <a:t>The contract has been signed and it is ready for use.</a:t>
            </a:r>
            <a:endParaRPr lang="en-US" dirty="0"/>
          </a:p>
          <a:p>
            <a:endParaRPr lang="en-US" altLang="en-US" sz="1600" dirty="0">
              <a:ea typeface="MS PGothic"/>
              <a:cs typeface="Arial"/>
            </a:endParaRPr>
          </a:p>
          <a:p>
            <a:pPr marL="0" indent="0">
              <a:buNone/>
            </a:pPr>
            <a:r>
              <a:rPr lang="en-US" altLang="en-US" sz="1600" dirty="0"/>
              <a:t>Go into the Attachments tab and select </a:t>
            </a:r>
            <a:r>
              <a:rPr lang="en-US" altLang="en-US" sz="1700" b="1" i="1" dirty="0">
                <a:solidFill>
                  <a:srgbClr val="6126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Fully Executed Contract</a:t>
            </a:r>
            <a:r>
              <a:rPr lang="en-US" altLang="en-US" sz="1700" dirty="0"/>
              <a:t> </a:t>
            </a:r>
            <a:r>
              <a:rPr lang="en-US" altLang="en-US" sz="1600" dirty="0"/>
              <a:t>to download the signed agreement. </a:t>
            </a:r>
          </a:p>
        </p:txBody>
      </p:sp>
      <p:pic>
        <p:nvPicPr>
          <p:cNvPr id="37892" name="Picture 4">
            <a:extLst>
              <a:ext uri="{FF2B5EF4-FFF2-40B4-BE49-F238E27FC236}">
                <a16:creationId xmlns:a16="http://schemas.microsoft.com/office/drawing/2014/main" id="{21622783-71E9-BF2B-51AC-594B3850B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4587"/>
            <a:ext cx="91440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6">
            <a:extLst>
              <a:ext uri="{FF2B5EF4-FFF2-40B4-BE49-F238E27FC236}">
                <a16:creationId xmlns:a16="http://schemas.microsoft.com/office/drawing/2014/main" id="{E887D9C5-2397-19F0-9DEF-EBF5AA009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95"/>
          <a:stretch>
            <a:fillRect/>
          </a:stretch>
        </p:blipFill>
        <p:spPr bwMode="auto">
          <a:xfrm>
            <a:off x="1944663" y="3506000"/>
            <a:ext cx="6149975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7">
            <a:extLst>
              <a:ext uri="{FF2B5EF4-FFF2-40B4-BE49-F238E27FC236}">
                <a16:creationId xmlns:a16="http://schemas.microsoft.com/office/drawing/2014/main" id="{BC4ADE0F-F49F-1F6C-DC82-6A19DC046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63" y="5702719"/>
            <a:ext cx="538162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A2B44752-E888-B152-AF9C-1C6E3B15AC78}"/>
              </a:ext>
            </a:extLst>
          </p:cNvPr>
          <p:cNvSpPr/>
          <p:nvPr/>
        </p:nvSpPr>
        <p:spPr>
          <a:xfrm>
            <a:off x="4031081" y="4037431"/>
            <a:ext cx="2057400" cy="274638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b="1" dirty="0">
                <a:solidFill>
                  <a:prstClr val="white"/>
                </a:solidFill>
              </a:rPr>
              <a:t>Click here to download the executed contract</a:t>
            </a:r>
          </a:p>
        </p:txBody>
      </p:sp>
      <p:pic>
        <p:nvPicPr>
          <p:cNvPr id="2" name="Picture 2" descr="A person in a suit giving thumbs up&#10;&#10;Description automatically generated">
            <a:extLst>
              <a:ext uri="{FF2B5EF4-FFF2-40B4-BE49-F238E27FC236}">
                <a16:creationId xmlns:a16="http://schemas.microsoft.com/office/drawing/2014/main" id="{EF856114-E2E6-D631-F120-6DE360E968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244421" y="4173233"/>
            <a:ext cx="2743200" cy="260604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7">
            <a:extLst>
              <a:ext uri="{FF2B5EF4-FFF2-40B4-BE49-F238E27FC236}">
                <a16:creationId xmlns:a16="http://schemas.microsoft.com/office/drawing/2014/main" id="{1A495BB5-A6FA-AF12-0D20-B68F51CB6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805344"/>
            <a:ext cx="882332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EDC1A4-6B76-2A54-0728-517826A7F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S PGothic"/>
                <a:cs typeface="Arial"/>
              </a:rPr>
              <a:t>Navigating your Home Page</a:t>
            </a:r>
            <a:endParaRPr lang="en-US" dirty="0"/>
          </a:p>
        </p:txBody>
      </p:sp>
      <p:sp>
        <p:nvSpPr>
          <p:cNvPr id="6" name="Arrow: Right 5">
            <a:hlinkClick r:id="rId3" action="ppaction://hlinksldjump"/>
            <a:extLst>
              <a:ext uri="{FF2B5EF4-FFF2-40B4-BE49-F238E27FC236}">
                <a16:creationId xmlns:a16="http://schemas.microsoft.com/office/drawing/2014/main" id="{93017E49-A1F5-EC0A-4439-6B525EEE9F32}"/>
              </a:ext>
            </a:extLst>
          </p:cNvPr>
          <p:cNvSpPr/>
          <p:nvPr/>
        </p:nvSpPr>
        <p:spPr>
          <a:xfrm>
            <a:off x="7667625" y="1776769"/>
            <a:ext cx="981075" cy="22225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View Notifications</a:t>
            </a:r>
            <a:endParaRPr lang="en-US" sz="650" b="1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7" name="Arrow: Right 6">
            <a:hlinkClick r:id="rId3" action="ppaction://hlinksldjump"/>
            <a:extLst>
              <a:ext uri="{FF2B5EF4-FFF2-40B4-BE49-F238E27FC236}">
                <a16:creationId xmlns:a16="http://schemas.microsoft.com/office/drawing/2014/main" id="{5BF10728-B3A1-3D0F-1C3D-83ABDBB968F6}"/>
              </a:ext>
            </a:extLst>
          </p:cNvPr>
          <p:cNvSpPr/>
          <p:nvPr/>
        </p:nvSpPr>
        <p:spPr>
          <a:xfrm>
            <a:off x="6011863" y="2541944"/>
            <a:ext cx="982662" cy="22225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View Action Items</a:t>
            </a:r>
            <a:endParaRPr lang="en-US" sz="650" b="1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7DACA4-B47B-9581-3CCA-9C8697B8D0EF}"/>
              </a:ext>
            </a:extLst>
          </p:cNvPr>
          <p:cNvSpPr/>
          <p:nvPr/>
        </p:nvSpPr>
        <p:spPr>
          <a:xfrm>
            <a:off x="160338" y="2078394"/>
            <a:ext cx="409575" cy="20955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7C5398A5-CE57-7CAE-7038-FDCEEDA18AB4}"/>
              </a:ext>
            </a:extLst>
          </p:cNvPr>
          <p:cNvSpPr/>
          <p:nvPr/>
        </p:nvSpPr>
        <p:spPr>
          <a:xfrm>
            <a:off x="652463" y="2078394"/>
            <a:ext cx="1622425" cy="220662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75" b="1" dirty="0">
                <a:solidFill>
                  <a:prstClr val="white"/>
                </a:solidFill>
              </a:rPr>
              <a:t>Click here for the Shopping Home page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83E56B97-4D10-4263-DC63-03BE3B85C8E2}"/>
              </a:ext>
            </a:extLst>
          </p:cNvPr>
          <p:cNvSpPr/>
          <p:nvPr/>
        </p:nvSpPr>
        <p:spPr>
          <a:xfrm>
            <a:off x="652463" y="3524553"/>
            <a:ext cx="1349809" cy="87159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prstClr val="white"/>
              </a:solidFill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chemeClr val="bg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Contracts at a Glance</a:t>
            </a:r>
            <a:endParaRPr lang="en-US" sz="900" b="1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2EFAB1B5-ED61-8C94-23D8-79457DC3297E}"/>
              </a:ext>
            </a:extLst>
          </p:cNvPr>
          <p:cNvSpPr/>
          <p:nvPr/>
        </p:nvSpPr>
        <p:spPr>
          <a:xfrm>
            <a:off x="3556000" y="3697644"/>
            <a:ext cx="1276350" cy="222250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schemeClr val="bg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Search for your contracts here</a:t>
            </a:r>
            <a:endParaRPr lang="en-US" sz="650" b="1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BCC8043E-8ACE-4FCA-8A93-A8A7EB78C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080" y="2226824"/>
            <a:ext cx="870520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99044F0-5A68-4C1E-917F-1F2401FD2CA5}"/>
              </a:ext>
            </a:extLst>
          </p:cNvPr>
          <p:cNvSpPr txBox="1">
            <a:spLocks/>
          </p:cNvSpPr>
          <p:nvPr/>
        </p:nvSpPr>
        <p:spPr>
          <a:xfrm>
            <a:off x="4953000" y="76200"/>
            <a:ext cx="3562349" cy="135063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127000"/>
          </a:effectLst>
        </p:spPr>
        <p:txBody>
          <a:bodyPr rtlCol="0"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endParaRPr lang="en-US" sz="900" dirty="0">
              <a:solidFill>
                <a:srgbClr val="4D1979"/>
              </a:solidFill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3500" dirty="0">
                <a:solidFill>
                  <a:srgbClr val="4D1979"/>
                </a:solidFill>
              </a:rPr>
              <a:t>Table of Contents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CD615DF-55B7-42FB-A401-FD648E0F639C}"/>
              </a:ext>
            </a:extLst>
          </p:cNvPr>
          <p:cNvSpPr txBox="1">
            <a:spLocks/>
          </p:cNvSpPr>
          <p:nvPr/>
        </p:nvSpPr>
        <p:spPr>
          <a:xfrm>
            <a:off x="4953000" y="1426837"/>
            <a:ext cx="3562349" cy="520256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127000"/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592C8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7F7F7F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7F7F7F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7F7F7F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sz="1400" dirty="0">
              <a:solidFill>
                <a:srgbClr val="6126A1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solidFill>
                  <a:srgbClr val="6126A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Contract Process Overview</a:t>
            </a:r>
            <a:endParaRPr lang="en-US" sz="1400" dirty="0">
              <a:solidFill>
                <a:srgbClr val="6126A1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514350" lvl="2" fontAlgn="auto">
              <a:spcBef>
                <a:spcPts val="75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6126A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Registering Your Supplier</a:t>
            </a:r>
            <a:endParaRPr lang="en-US" sz="1400" dirty="0">
              <a:solidFill>
                <a:srgbClr val="6126A1"/>
              </a:solidFill>
            </a:endParaRPr>
          </a:p>
          <a:p>
            <a:pPr marL="514350" lvl="2" fontAlgn="auto">
              <a:spcBef>
                <a:spcPts val="75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6126A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Submitting a Contract Request</a:t>
            </a:r>
            <a:endParaRPr lang="en-US" sz="1400" dirty="0">
              <a:solidFill>
                <a:srgbClr val="6126A1"/>
              </a:solidFill>
            </a:endParaRPr>
          </a:p>
          <a:p>
            <a:pPr marL="971550" lvl="3" fontAlgn="auto">
              <a:spcBef>
                <a:spcPts val="75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6126A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Contract Request vs. Contract File</a:t>
            </a:r>
            <a:endParaRPr lang="en-US" sz="1000" dirty="0">
              <a:solidFill>
                <a:srgbClr val="6126A1"/>
              </a:solidFill>
            </a:endParaRPr>
          </a:p>
          <a:p>
            <a:pPr marL="514350" lvl="2" fontAlgn="auto">
              <a:spcBef>
                <a:spcPts val="75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6126A1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Contract File Phase</a:t>
            </a:r>
            <a:endParaRPr lang="en-US" sz="1400" dirty="0">
              <a:solidFill>
                <a:srgbClr val="6126A1"/>
              </a:solidFill>
            </a:endParaRPr>
          </a:p>
          <a:p>
            <a:pPr marL="971550" lvl="3" fontAlgn="auto">
              <a:spcBef>
                <a:spcPts val="75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6126A1"/>
                </a:solidFill>
                <a:ea typeface="Calibri" panose="020F0502020204030204"/>
                <a:cs typeface="Calibri" panose="020F0502020204030204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Finding the Contract Manager</a:t>
            </a:r>
            <a:endParaRPr lang="en-US" sz="1000" dirty="0">
              <a:solidFill>
                <a:srgbClr val="6126A1"/>
              </a:solidFill>
              <a:ea typeface="Calibri" panose="020F0502020204030204"/>
              <a:cs typeface="Calibri" panose="020F0502020204030204"/>
            </a:endParaRPr>
          </a:p>
          <a:p>
            <a:pPr marL="971550" lvl="3" fontAlgn="auto">
              <a:spcBef>
                <a:spcPts val="75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6126A1"/>
                </a:solidFill>
                <a:ea typeface="Calibri" panose="020F0502020204030204"/>
                <a:cs typeface="Calibri" panose="020F0502020204030204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Uploading Documents</a:t>
            </a:r>
            <a:endParaRPr lang="en-US" sz="1000" dirty="0">
              <a:solidFill>
                <a:srgbClr val="6126A1"/>
              </a:solidFill>
              <a:ea typeface="Calibri" panose="020F0502020204030204"/>
              <a:cs typeface="Calibri" panose="020F0502020204030204"/>
            </a:endParaRPr>
          </a:p>
          <a:p>
            <a:pPr marL="971550" lvl="3" fontAlgn="auto">
              <a:spcBef>
                <a:spcPts val="75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6126A1"/>
                </a:solidFill>
                <a:ea typeface="Calibri" panose="020F0502020204030204"/>
                <a:cs typeface="Calibri" panose="020F0502020204030204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Draft Stage</a:t>
            </a:r>
            <a:endParaRPr lang="en-US" sz="1000" dirty="0">
              <a:solidFill>
                <a:srgbClr val="6126A1"/>
              </a:solidFill>
              <a:ea typeface="Calibri" panose="020F0502020204030204"/>
              <a:cs typeface="Calibri" panose="020F0502020204030204"/>
            </a:endParaRPr>
          </a:p>
          <a:p>
            <a:pPr marL="971550" lvl="3" fontAlgn="auto">
              <a:spcBef>
                <a:spcPts val="75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6126A1"/>
                </a:solidFill>
                <a:ea typeface="Calibri" panose="020F0502020204030204"/>
                <a:cs typeface="Calibri" panose="020F0502020204030204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Internal Review</a:t>
            </a:r>
            <a:endParaRPr lang="en-US" sz="1000" dirty="0">
              <a:solidFill>
                <a:srgbClr val="6126A1"/>
              </a:solidFill>
              <a:ea typeface="Calibri" panose="020F0502020204030204"/>
              <a:cs typeface="Calibri" panose="020F0502020204030204"/>
            </a:endParaRPr>
          </a:p>
          <a:p>
            <a:pPr marL="971550" lvl="3" fontAlgn="auto">
              <a:spcBef>
                <a:spcPts val="75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6126A1"/>
                </a:solidFill>
                <a:ea typeface="Calibri" panose="020F0502020204030204"/>
                <a:cs typeface="Calibri" panose="020F0502020204030204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Pending Approval</a:t>
            </a:r>
            <a:endParaRPr lang="en-US" sz="1000" dirty="0">
              <a:solidFill>
                <a:srgbClr val="6126A1"/>
              </a:solidFill>
              <a:ea typeface="Calibri" panose="020F0502020204030204"/>
              <a:cs typeface="Calibri" panose="020F0502020204030204"/>
            </a:endParaRPr>
          </a:p>
          <a:p>
            <a:pPr marL="971550" lvl="3" fontAlgn="auto">
              <a:spcBef>
                <a:spcPts val="75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6126A1"/>
                </a:solidFill>
                <a:ea typeface="Calibri" panose="020F0502020204030204"/>
                <a:cs typeface="Calibri" panose="020F0502020204030204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Out for Signature</a:t>
            </a:r>
            <a:endParaRPr lang="en-US" sz="1000" dirty="0">
              <a:solidFill>
                <a:srgbClr val="6126A1"/>
              </a:solidFill>
              <a:ea typeface="Calibri" panose="020F0502020204030204"/>
              <a:cs typeface="Calibri" panose="020F0502020204030204"/>
            </a:endParaRPr>
          </a:p>
          <a:p>
            <a:pPr marL="971550" lvl="3" fontAlgn="auto">
              <a:spcBef>
                <a:spcPts val="75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6126A1"/>
                </a:solidFill>
                <a:ea typeface="Calibri" panose="020F0502020204030204"/>
                <a:cs typeface="Calibri" panose="020F0502020204030204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Downloading the Executed Contract</a:t>
            </a:r>
            <a:endParaRPr lang="en-US" sz="1000" dirty="0">
              <a:solidFill>
                <a:srgbClr val="6126A1"/>
              </a:solidFill>
              <a:ea typeface="Calibri" panose="020F0502020204030204"/>
              <a:cs typeface="Calibri" panose="020F0502020204030204"/>
            </a:endParaRPr>
          </a:p>
          <a:p>
            <a:pPr marL="971550" lvl="3" fontAlgn="auto">
              <a:spcBef>
                <a:spcPts val="750"/>
              </a:spcBef>
              <a:spcAft>
                <a:spcPts val="0"/>
              </a:spcAft>
              <a:defRPr/>
            </a:pPr>
            <a:endParaRPr lang="en-US" sz="200" dirty="0">
              <a:solidFill>
                <a:srgbClr val="6126A1"/>
              </a:solidFill>
              <a:ea typeface="Calibri" panose="020F0502020204030204"/>
              <a:cs typeface="Calibri" panose="020F0502020204030204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solidFill>
                  <a:srgbClr val="6126A1"/>
                </a:solidFill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Navigating your Homepage</a:t>
            </a:r>
            <a:endParaRPr lang="en-US" sz="1400" dirty="0">
              <a:solidFill>
                <a:srgbClr val="6126A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300" dirty="0">
              <a:solidFill>
                <a:srgbClr val="6126A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solidFill>
                  <a:srgbClr val="6126A1"/>
                </a:solidFill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Master Agreements</a:t>
            </a:r>
            <a:endParaRPr lang="en-US" sz="1400" dirty="0">
              <a:solidFill>
                <a:srgbClr val="6126A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300" dirty="0">
              <a:solidFill>
                <a:srgbClr val="6126A1"/>
              </a:solidFill>
            </a:endParaRP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6126A1"/>
                </a:solidFill>
                <a:latin typeface="Arial" panose="020B0604020202020204" pitchFamily="34" charset="0"/>
                <a:cs typeface="Arial" panose="020B0604020202020204" pitchFamily="34" charset="0"/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Signature Delegation Authority </a:t>
            </a:r>
            <a:endParaRPr lang="en-US" sz="1400" dirty="0">
              <a:solidFill>
                <a:srgbClr val="6126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00" dirty="0">
              <a:solidFill>
                <a:srgbClr val="6126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6126A1"/>
                </a:solidFill>
                <a:latin typeface="Arial" panose="020B0604020202020204" pitchFamily="34" charset="0"/>
                <a:cs typeface="Arial" panose="020B0604020202020204" pitchFamily="34" charset="0"/>
                <a:hlinkClick r:id="rId1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Contract Administration Website</a:t>
            </a:r>
            <a:endParaRPr lang="en-US" sz="1400" dirty="0">
              <a:solidFill>
                <a:srgbClr val="6126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fontAlgn="auto">
              <a:spcBef>
                <a:spcPts val="75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6126A1"/>
              </a:solidFill>
            </a:endParaRPr>
          </a:p>
          <a:p>
            <a:pPr marL="514350" lvl="2" fontAlgn="auto">
              <a:spcBef>
                <a:spcPts val="75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6126A1"/>
              </a:solidFill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1400" dirty="0">
              <a:solidFill>
                <a:srgbClr val="6126A1"/>
              </a:solidFill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1400" dirty="0">
              <a:solidFill>
                <a:srgbClr val="6126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634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511D4-7742-DAC6-DDE0-19ABF482C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S PGothic"/>
                <a:cs typeface="Arial"/>
              </a:rPr>
              <a:t>Viewing</a:t>
            </a:r>
            <a:r>
              <a:rPr lang="en-US" dirty="0">
                <a:latin typeface="Arial"/>
                <a:ea typeface="MS PGothic"/>
                <a:cs typeface="Arial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S PGothic"/>
                <a:cs typeface="Arial"/>
              </a:rPr>
              <a:t>Notifications &amp; Action Items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B931E-4340-486C-9B9F-C2C7862C8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88" y="2143349"/>
            <a:ext cx="8229600" cy="4525963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500" dirty="0"/>
              <a:t>Whenever there is any movement on your contract and contract request or there is an action requested of you, it will appear in your </a:t>
            </a:r>
            <a:r>
              <a:rPr lang="en-US" sz="15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Notifications</a:t>
            </a:r>
            <a:r>
              <a:rPr lang="en-US" sz="1500" dirty="0"/>
              <a:t> at the top right.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5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500" dirty="0"/>
              <a:t>Always review your </a:t>
            </a:r>
            <a:r>
              <a:rPr lang="en-US" sz="15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Action Items </a:t>
            </a:r>
            <a:r>
              <a:rPr lang="en-US" sz="1500" dirty="0"/>
              <a:t>to determine what is needed from you to move your Contract File or Contract Request forward. </a:t>
            </a:r>
          </a:p>
        </p:txBody>
      </p:sp>
      <p:pic>
        <p:nvPicPr>
          <p:cNvPr id="39940" name="Picture 4">
            <a:extLst>
              <a:ext uri="{FF2B5EF4-FFF2-40B4-BE49-F238E27FC236}">
                <a16:creationId xmlns:a16="http://schemas.microsoft.com/office/drawing/2014/main" id="{D7267572-12D4-55B5-56A5-20718EDAB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507" y="3602469"/>
            <a:ext cx="429736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D5A03-178E-B5E4-90FA-848ED2FB3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S PGothic"/>
                <a:cs typeface="Arial"/>
              </a:rPr>
              <a:t>Searching</a:t>
            </a:r>
            <a:r>
              <a:rPr lang="en-US" dirty="0">
                <a:latin typeface="Arial"/>
                <a:ea typeface="MS PGothic"/>
                <a:cs typeface="Arial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S PGothic"/>
                <a:cs typeface="Arial"/>
              </a:rPr>
              <a:t>for Contracts</a:t>
            </a:r>
            <a:endParaRPr lang="en-US" dirty="0">
              <a:latin typeface="Arial"/>
              <a:ea typeface="MS PGothic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0D914-743E-AFF3-7A0A-882828D08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500" dirty="0"/>
              <a:t>When searching for a Contract File (not a Contract Request), use the Contract File number, supplier, or title.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75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500" dirty="0"/>
              <a:t>If the contract number is TCU-</a:t>
            </a:r>
            <a:r>
              <a:rPr lang="en-US" sz="15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001908</a:t>
            </a:r>
            <a:r>
              <a:rPr lang="en-US" sz="1500" dirty="0"/>
              <a:t>-FY2024, you can search for the Contract File by using 001908. </a:t>
            </a:r>
          </a:p>
          <a:p>
            <a:pPr marL="3429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500" dirty="0"/>
              <a:t>If you search by only the last four digits (1908) Jaggaer will not be able to find the contract. </a:t>
            </a:r>
          </a:p>
          <a:p>
            <a:pPr marL="0" lvl="1" indent="0" fontAlgn="auto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750" dirty="0"/>
          </a:p>
          <a:p>
            <a:pPr marL="0" lvl="1" indent="0" fontAlgn="auto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500" dirty="0"/>
              <a:t>NOTE: If searching for a contract request, you must search by going to the </a:t>
            </a:r>
            <a:r>
              <a:rPr lang="en-US" sz="15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Contracts Request </a:t>
            </a:r>
            <a:r>
              <a:rPr lang="en-US" sz="1500" dirty="0"/>
              <a:t>page. </a:t>
            </a:r>
          </a:p>
        </p:txBody>
      </p:sp>
      <p:pic>
        <p:nvPicPr>
          <p:cNvPr id="40964" name="Picture 4">
            <a:extLst>
              <a:ext uri="{FF2B5EF4-FFF2-40B4-BE49-F238E27FC236}">
                <a16:creationId xmlns:a16="http://schemas.microsoft.com/office/drawing/2014/main" id="{992E5951-E955-10EB-7A59-3148C3523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134" y="4353154"/>
            <a:ext cx="5833900" cy="218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65C0C-1FDA-12A7-5E52-1EB5B74DF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S PGothic"/>
                <a:cs typeface="Arial"/>
              </a:rPr>
              <a:t>Open Contracts at a Glance</a:t>
            </a:r>
            <a:endParaRPr lang="en-US" dirty="0">
              <a:latin typeface="Arial"/>
              <a:ea typeface="MS PGothic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D5D54-A9B9-1837-15AF-4248DA3E5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539"/>
            <a:ext cx="8229600" cy="4209624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500" dirty="0"/>
              <a:t>This is a list of your open contracts.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500" dirty="0"/>
              <a:t>Here, you can view the Contract File number, name, Contract Manager, and workflow status.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500" dirty="0"/>
              <a:t>This is a great place to review the statuses of all of your contracts in a matter of seconds!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500" dirty="0"/>
              <a:t>NOTE: If says </a:t>
            </a:r>
            <a:r>
              <a:rPr lang="en-US" sz="165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No Current Workflow Step Selected</a:t>
            </a:r>
            <a:r>
              <a:rPr lang="en-US" sz="1500" dirty="0"/>
              <a:t>, it is in an </a:t>
            </a:r>
            <a:r>
              <a:rPr lang="en-US" sz="1500" dirty="0">
                <a:hlinkClick r:id="rId2" action="ppaction://hlinksldjump"/>
              </a:rPr>
              <a:t>Internal Review</a:t>
            </a:r>
            <a:r>
              <a:rPr lang="en-US" sz="1500" dirty="0"/>
              <a:t>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500" dirty="0"/>
          </a:p>
        </p:txBody>
      </p:sp>
      <p:pic>
        <p:nvPicPr>
          <p:cNvPr id="41988" name="Picture 6">
            <a:extLst>
              <a:ext uri="{FF2B5EF4-FFF2-40B4-BE49-F238E27FC236}">
                <a16:creationId xmlns:a16="http://schemas.microsoft.com/office/drawing/2014/main" id="{B92CAAA7-CE4B-51DE-F254-BB5C4D485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33" y="3505200"/>
            <a:ext cx="8253413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802FC-D1EC-5956-55C2-99A3DB8DD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Who wants a quicker way to get a contract executed?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5C04888D-CF1C-6665-27D3-AE9946160D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946382"/>
            <a:ext cx="8229600" cy="4179781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000" dirty="0">
                <a:latin typeface="Arial"/>
                <a:ea typeface="MS PGothic"/>
                <a:cs typeface="Arial"/>
              </a:rPr>
              <a:t>Check out the TCU Suppliers who have </a:t>
            </a:r>
            <a:r>
              <a:rPr lang="en-US" altLang="en-US" sz="2000" dirty="0">
                <a:latin typeface="Arial"/>
                <a:ea typeface="MS PGothic"/>
                <a:cs typeface="Arial"/>
                <a:hlinkClick r:id="rId2"/>
              </a:rPr>
              <a:t>Master Service Agreements</a:t>
            </a:r>
            <a:r>
              <a:rPr lang="en-US" altLang="en-US" sz="2000" dirty="0">
                <a:latin typeface="Arial"/>
                <a:ea typeface="MS PGothic"/>
                <a:cs typeface="Arial"/>
              </a:rPr>
              <a:t>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/>
          </a:p>
        </p:txBody>
      </p:sp>
      <p:pic>
        <p:nvPicPr>
          <p:cNvPr id="43012" name="Picture 4">
            <a:extLst>
              <a:ext uri="{FF2B5EF4-FFF2-40B4-BE49-F238E27FC236}">
                <a16:creationId xmlns:a16="http://schemas.microsoft.com/office/drawing/2014/main" id="{FF5CDC97-A71B-1EB6-3C8C-42D896832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947988"/>
            <a:ext cx="5540375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6">
            <a:extLst>
              <a:ext uri="{FF2B5EF4-FFF2-40B4-BE49-F238E27FC236}">
                <a16:creationId xmlns:a16="http://schemas.microsoft.com/office/drawing/2014/main" id="{6FE2D869-1FC3-701F-8AA7-4D6E3235C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0" y="2725738"/>
            <a:ext cx="3519488" cy="3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964A663-26D1-435C-67CA-75E93619913A}"/>
              </a:ext>
            </a:extLst>
          </p:cNvPr>
          <p:cNvSpPr/>
          <p:nvPr/>
        </p:nvSpPr>
        <p:spPr>
          <a:xfrm>
            <a:off x="3851275" y="4232275"/>
            <a:ext cx="339725" cy="15081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478885F-1A6E-E04F-8A07-816E9C7B2745}"/>
              </a:ext>
            </a:extLst>
          </p:cNvPr>
          <p:cNvSpPr/>
          <p:nvPr/>
        </p:nvSpPr>
        <p:spPr>
          <a:xfrm>
            <a:off x="5346700" y="4894263"/>
            <a:ext cx="1992313" cy="29527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46584402-5278-FE3B-138C-4E060CE223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Signature Delegation Authority</a:t>
            </a: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0CB96B12-DC35-05B5-FA01-D86C798E30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947864"/>
            <a:ext cx="8229600" cy="41783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sz="1800" dirty="0"/>
              <a:t>Jaggaer will route contracts to the appropriate designated signatory.</a:t>
            </a:r>
          </a:p>
          <a:p>
            <a:endParaRPr lang="en-US" altLang="en-US" sz="1800" dirty="0"/>
          </a:p>
          <a:p>
            <a:pPr marL="0" indent="0">
              <a:buNone/>
            </a:pPr>
            <a:r>
              <a:rPr lang="en-US" altLang="en-US" sz="1800" dirty="0"/>
              <a:t>Only employees who have signature delegation authority are permitted to sign contracts on behalf of TCU.</a:t>
            </a:r>
          </a:p>
          <a:p>
            <a:pPr marL="0" indent="0">
              <a:buNone/>
            </a:pPr>
            <a:endParaRPr lang="en-US" altLang="en-US" sz="1800" dirty="0"/>
          </a:p>
          <a:p>
            <a:pPr marL="0" indent="0">
              <a:buNone/>
            </a:pPr>
            <a:r>
              <a:rPr lang="en-US" altLang="en-US" sz="1800" dirty="0"/>
              <a:t>Employees who do not have authority and still sign the contract may be personally liable for payments and/or risks.</a:t>
            </a:r>
          </a:p>
          <a:p>
            <a:endParaRPr lang="en-US" altLang="en-US" sz="1800" dirty="0"/>
          </a:p>
          <a:p>
            <a:pPr marL="0" indent="0">
              <a:buNone/>
            </a:pPr>
            <a:r>
              <a:rPr lang="en-US" altLang="en-US" sz="1800" dirty="0"/>
              <a:t>Please review TCU’s </a:t>
            </a:r>
            <a:r>
              <a:rPr lang="en-US" altLang="en-US" sz="1800" dirty="0">
                <a:hlinkClick r:id="rId2"/>
              </a:rPr>
              <a:t>SDA policy</a:t>
            </a:r>
            <a:r>
              <a:rPr lang="en-US" altLang="en-US" sz="1800" dirty="0"/>
              <a:t>.</a:t>
            </a:r>
          </a:p>
          <a:p>
            <a:endParaRPr lang="en-US" altLang="en-US" sz="1800" dirty="0"/>
          </a:p>
          <a:p>
            <a:pPr marL="0" indent="0">
              <a:buNone/>
            </a:pPr>
            <a:r>
              <a:rPr lang="en-US" altLang="en-US" sz="1800" dirty="0"/>
              <a:t>To be safe, allow Jaggaer to route contracts to the correct signatory. Do not sign prior to uploading to Jaggaer.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F2D776F-5E43-5CBB-824C-0A15A83D9016}"/>
              </a:ext>
            </a:extLst>
          </p:cNvPr>
          <p:cNvSpPr txBox="1">
            <a:spLocks/>
          </p:cNvSpPr>
          <p:nvPr/>
        </p:nvSpPr>
        <p:spPr>
          <a:xfrm>
            <a:off x="742950" y="1947863"/>
            <a:ext cx="7886700" cy="292100"/>
          </a:xfrm>
          <a:prstGeom prst="rect">
            <a:avLst/>
          </a:prstGeom>
        </p:spPr>
        <p:txBody>
          <a:bodyPr lIns="68580" tIns="34290" rIns="68580" bIns="3429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 fontAlgn="auto">
              <a:spcAft>
                <a:spcPts val="0"/>
              </a:spcAft>
              <a:defRPr/>
            </a:pPr>
            <a:endParaRPr lang="en-US" sz="33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8828A230-4475-C394-7286-CFB1C2A2C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15022" y="228600"/>
            <a:ext cx="7391400" cy="1143000"/>
          </a:xfrm>
        </p:spPr>
        <p:txBody>
          <a:bodyPr/>
          <a:lstStyle/>
          <a:p>
            <a:pPr algn="ctr"/>
            <a:r>
              <a:rPr lang="en-US" altLang="en-US" dirty="0"/>
              <a:t>The </a:t>
            </a:r>
            <a:r>
              <a:rPr lang="en-US" alt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Contract Administration Website</a:t>
            </a:r>
            <a:endParaRPr lang="en-US" altLang="en-US" dirty="0"/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D2510847-9A02-7DC4-844A-52A6C04B62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2438400"/>
            <a:ext cx="8229600" cy="36877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400" dirty="0"/>
              <a:t>This website was designed to quickly guide you through the contract process in three easy steps.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24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400" dirty="0"/>
              <a:t>The website contains information on required documentation, types of contracts, and examples of templates.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43B61-56C8-EE8E-698E-9AEF713BAAA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4400" y="2667000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ea typeface="Calibri Light"/>
                <a:cs typeface="Calibri Light"/>
              </a:rPr>
              <a:t>Thank you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416645A9-9202-090F-BD9E-BF673D570B6B}"/>
              </a:ext>
            </a:extLst>
          </p:cNvPr>
          <p:cNvSpPr txBox="1"/>
          <p:nvPr/>
        </p:nvSpPr>
        <p:spPr>
          <a:xfrm>
            <a:off x="228600" y="6757972"/>
            <a:ext cx="9146380" cy="200055"/>
          </a:xfrm>
          <a:prstGeom prst="rect">
            <a:avLst/>
          </a:prstGeom>
          <a:solidFill>
            <a:srgbClr val="000000"/>
          </a:solidFill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latin typeface="+mn-lt"/>
                <a:ea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Photos</a:t>
            </a:r>
            <a:r>
              <a:rPr lang="en-US" sz="700" dirty="0">
                <a:solidFill>
                  <a:srgbClr val="FFFFFF"/>
                </a:solidFill>
                <a:latin typeface="+mn-lt"/>
                <a:ea typeface="+mn-ea"/>
              </a:rPr>
              <a:t> in this presentation by Unknown author are licensed under </a:t>
            </a:r>
            <a:r>
              <a:rPr lang="en-US" sz="700" dirty="0">
                <a:solidFill>
                  <a:srgbClr val="FFFFFF"/>
                </a:solidFill>
                <a:latin typeface="+mn-lt"/>
                <a:ea typeface="+mn-e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 dirty="0">
                <a:solidFill>
                  <a:srgbClr val="FFFFFF"/>
                </a:solidFill>
                <a:latin typeface="+mn-lt"/>
                <a:ea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8874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7" name="Half Frame 16696">
            <a:extLst>
              <a:ext uri="{FF2B5EF4-FFF2-40B4-BE49-F238E27FC236}">
                <a16:creationId xmlns:a16="http://schemas.microsoft.com/office/drawing/2014/main" id="{0BA376D4-E8AA-98B6-0A56-3CB36612919E}"/>
              </a:ext>
            </a:extLst>
          </p:cNvPr>
          <p:cNvSpPr/>
          <p:nvPr/>
        </p:nvSpPr>
        <p:spPr>
          <a:xfrm flipH="1">
            <a:off x="23874" y="2438400"/>
            <a:ext cx="8935094" cy="1068390"/>
          </a:xfrm>
          <a:prstGeom prst="halfFram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D2CDA576-C71B-5AEA-D5BF-983F945C46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6413" y="274638"/>
            <a:ext cx="7188663" cy="1143000"/>
          </a:xfrm>
        </p:spPr>
        <p:txBody>
          <a:bodyPr anchor="b">
            <a:normAutofit fontScale="90000"/>
          </a:bodyPr>
          <a:lstStyle/>
          <a:p>
            <a:r>
              <a:rPr lang="en-US" altLang="en-US" sz="4700" dirty="0"/>
              <a:t>Contract Process Overview</a:t>
            </a:r>
            <a:endParaRPr lang="en-US" altLang="en-US" sz="4700" dirty="0">
              <a:ea typeface="Calibri Light"/>
              <a:cs typeface="Calibri Light"/>
            </a:endParaRPr>
          </a:p>
        </p:txBody>
      </p:sp>
      <p:graphicFrame>
        <p:nvGraphicFramePr>
          <p:cNvPr id="16390" name="Content Placeholder 3">
            <a:extLst>
              <a:ext uri="{FF2B5EF4-FFF2-40B4-BE49-F238E27FC236}">
                <a16:creationId xmlns:a16="http://schemas.microsoft.com/office/drawing/2014/main" id="{55BF6DD2-84C9-3405-82DD-FC4751C885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3867084"/>
              </p:ext>
            </p:extLst>
          </p:nvPr>
        </p:nvGraphicFramePr>
        <p:xfrm>
          <a:off x="320515" y="2103311"/>
          <a:ext cx="8526371" cy="4333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020BB2-03DC-29E0-17C4-43DA364DE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ea typeface="MS PGothic"/>
                <a:cs typeface="Arial"/>
              </a:rPr>
              <a:t>Registering Your Supplier</a:t>
            </a:r>
          </a:p>
        </p:txBody>
      </p:sp>
      <p:pic>
        <p:nvPicPr>
          <p:cNvPr id="9" name="Picture 9" descr="A screenshot of a search box&#10;&#10;Description automatically generated">
            <a:extLst>
              <a:ext uri="{FF2B5EF4-FFF2-40B4-BE49-F238E27FC236}">
                <a16:creationId xmlns:a16="http://schemas.microsoft.com/office/drawing/2014/main" id="{7054F266-DA37-8DFD-F439-45F746496A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63271" y="2329413"/>
            <a:ext cx="5035367" cy="2709417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E03DE7A-AD7D-969A-32BB-1C42B3690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2387" y="2113504"/>
            <a:ext cx="4020694" cy="3982495"/>
          </a:xfrm>
        </p:spPr>
        <p:txBody>
          <a:bodyPr/>
          <a:lstStyle/>
          <a:p>
            <a:pPr>
              <a:spcBef>
                <a:spcPts val="20"/>
              </a:spcBef>
            </a:pPr>
            <a:r>
              <a:rPr lang="en-US" sz="1400" dirty="0">
                <a:latin typeface="Arial"/>
                <a:ea typeface="MS PGothic"/>
                <a:cs typeface="Arial"/>
              </a:rPr>
              <a:t>Registered suppliers are required to initiate a Contract Request.</a:t>
            </a:r>
          </a:p>
          <a:p>
            <a:pPr marL="0" indent="0">
              <a:spcBef>
                <a:spcPts val="20"/>
              </a:spcBef>
              <a:buNone/>
            </a:pPr>
            <a:endParaRPr lang="en-US" sz="1400" dirty="0">
              <a:latin typeface="Arial"/>
              <a:ea typeface="MS PGothic"/>
              <a:cs typeface="Arial"/>
            </a:endParaRPr>
          </a:p>
          <a:p>
            <a:pPr>
              <a:spcBef>
                <a:spcPts val="20"/>
              </a:spcBef>
            </a:pPr>
            <a:r>
              <a:rPr lang="en-US" sz="1400" dirty="0">
                <a:latin typeface="Arial"/>
                <a:ea typeface="MS PGothic"/>
                <a:cs typeface="Arial"/>
              </a:rPr>
              <a:t>To register a supplier, the requestor must ensure the supplier completes the </a:t>
            </a:r>
            <a:r>
              <a:rPr lang="en-US" sz="1400" dirty="0">
                <a:latin typeface="Arial"/>
                <a:ea typeface="MS PGothic"/>
                <a:cs typeface="Arial"/>
                <a:hlinkClick r:id="rId3"/>
              </a:rPr>
              <a:t>Supplier Qualification Form (SQF)</a:t>
            </a:r>
            <a:r>
              <a:rPr lang="en-US" sz="1400" dirty="0">
                <a:latin typeface="Arial"/>
                <a:ea typeface="MS PGothic"/>
                <a:cs typeface="Arial"/>
              </a:rPr>
              <a:t>, listed on the </a:t>
            </a:r>
            <a:r>
              <a:rPr lang="en-US" sz="1400" dirty="0">
                <a:latin typeface="Arial"/>
                <a:ea typeface="MS PGothic"/>
                <a:cs typeface="Arial"/>
                <a:hlinkClick r:id="rId4"/>
              </a:rPr>
              <a:t>Accounts Payable Page</a:t>
            </a:r>
            <a:r>
              <a:rPr lang="en-US" sz="1400" dirty="0">
                <a:latin typeface="Arial"/>
                <a:ea typeface="MS PGothic"/>
                <a:cs typeface="Arial"/>
              </a:rPr>
              <a:t> under </a:t>
            </a:r>
            <a:r>
              <a:rPr lang="en-US" sz="165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Forms</a:t>
            </a:r>
            <a:r>
              <a:rPr lang="en-US" sz="1400" dirty="0">
                <a:latin typeface="Arial"/>
                <a:ea typeface="MS PGothic"/>
                <a:cs typeface="Arial"/>
              </a:rPr>
              <a:t>.  </a:t>
            </a:r>
          </a:p>
          <a:p>
            <a:pPr>
              <a:spcBef>
                <a:spcPts val="20"/>
              </a:spcBef>
            </a:pPr>
            <a:endParaRPr lang="en-US" sz="1400" dirty="0">
              <a:latin typeface="Arial"/>
              <a:ea typeface="MS PGothic"/>
              <a:cs typeface="Arial"/>
            </a:endParaRPr>
          </a:p>
          <a:p>
            <a:pPr>
              <a:spcBef>
                <a:spcPts val="20"/>
              </a:spcBef>
            </a:pPr>
            <a:r>
              <a:rPr lang="en-US" sz="1400" dirty="0">
                <a:latin typeface="Arial"/>
                <a:ea typeface="MS PGothic"/>
                <a:cs typeface="Arial"/>
              </a:rPr>
              <a:t>Once the requestor obtains the SQF and the supplier’s W-8 or W-9, the requestor submits the documents to Jaggaer via the </a:t>
            </a:r>
            <a:r>
              <a:rPr lang="en-US" sz="165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Supplier Create </a:t>
            </a:r>
            <a:r>
              <a:rPr lang="en-US" sz="1400" dirty="0">
                <a:latin typeface="Arial"/>
                <a:ea typeface="MS PGothic"/>
                <a:cs typeface="Arial"/>
              </a:rPr>
              <a:t>tile.</a:t>
            </a:r>
          </a:p>
          <a:p>
            <a:pPr marL="0" indent="0">
              <a:spcBef>
                <a:spcPts val="20"/>
              </a:spcBef>
              <a:buNone/>
            </a:pPr>
            <a:endParaRPr lang="en-US" sz="1400" dirty="0">
              <a:latin typeface="Arial"/>
              <a:ea typeface="MS PGothic"/>
              <a:cs typeface="Arial"/>
            </a:endParaRPr>
          </a:p>
          <a:p>
            <a:pPr>
              <a:spcBef>
                <a:spcPts val="20"/>
              </a:spcBef>
            </a:pPr>
            <a:r>
              <a:rPr lang="en-US" sz="1400" dirty="0">
                <a:latin typeface="Arial"/>
                <a:ea typeface="MS PGothic"/>
                <a:cs typeface="Arial"/>
              </a:rPr>
              <a:t>Allow the Accounts Payable (AP) team two - three business days to register the Supplier.</a:t>
            </a:r>
            <a:endParaRPr lang="en-US" dirty="0">
              <a:latin typeface="Arial"/>
              <a:ea typeface="MS PGothic"/>
              <a:cs typeface="Arial"/>
            </a:endParaRPr>
          </a:p>
          <a:p>
            <a:pPr>
              <a:spcBef>
                <a:spcPts val="20"/>
              </a:spcBef>
            </a:pPr>
            <a:endParaRPr lang="en-US" sz="1400" dirty="0">
              <a:latin typeface="Arial"/>
              <a:ea typeface="MS PGothic"/>
              <a:cs typeface="Arial"/>
            </a:endParaRPr>
          </a:p>
          <a:p>
            <a:pPr>
              <a:spcBef>
                <a:spcPts val="20"/>
              </a:spcBef>
            </a:pPr>
            <a:r>
              <a:rPr lang="en-US" sz="1400" dirty="0">
                <a:latin typeface="Arial"/>
                <a:ea typeface="MS PGothic"/>
                <a:cs typeface="Arial"/>
              </a:rPr>
              <a:t>As soon as the email is received confirming the supplier has been registered, it’s time to create the contract request!</a:t>
            </a:r>
          </a:p>
        </p:txBody>
      </p:sp>
      <p:pic>
        <p:nvPicPr>
          <p:cNvPr id="10" name="Picture 10" descr="A red oval with black background&#10;&#10;Description automatically generated">
            <a:extLst>
              <a:ext uri="{FF2B5EF4-FFF2-40B4-BE49-F238E27FC236}">
                <a16:creationId xmlns:a16="http://schemas.microsoft.com/office/drawing/2014/main" id="{55359071-FE5D-369D-A5B9-036618D50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7128" y="4496348"/>
            <a:ext cx="1080304" cy="5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73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8436" descr="Pen placed on top of a signature line">
            <a:extLst>
              <a:ext uri="{FF2B5EF4-FFF2-40B4-BE49-F238E27FC236}">
                <a16:creationId xmlns:a16="http://schemas.microsoft.com/office/drawing/2014/main" id="{8C4E6300-A576-62E3-F71C-C32E150F51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072" t="22213" r="6392" b="-87"/>
          <a:stretch/>
        </p:blipFill>
        <p:spPr>
          <a:xfrm>
            <a:off x="20" y="1522020"/>
            <a:ext cx="3856398" cy="53405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3CA771-5D47-8A82-9224-08890A18C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759" y="274638"/>
            <a:ext cx="4831041" cy="1143000"/>
          </a:xfrm>
        </p:spPr>
        <p:txBody>
          <a:bodyPr/>
          <a:lstStyle/>
          <a:p>
            <a:r>
              <a:rPr lang="en-US" dirty="0"/>
              <a:t>Helpful Tidbits from our AP Team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789AD47-E4CC-5310-9D00-0F9FFCDE1A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886220" y="1600200"/>
            <a:ext cx="5181580" cy="5257799"/>
          </a:xfrm>
        </p:spPr>
        <p:txBody>
          <a:bodyPr numCol="1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700" dirty="0"/>
              <a:t>The International supplier question on the SQF should only be </a:t>
            </a:r>
            <a:r>
              <a:rPr lang="en-US" altLang="en-US" sz="165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YES</a:t>
            </a:r>
            <a:r>
              <a:rPr lang="en-US" altLang="en-US" sz="1700" dirty="0"/>
              <a:t> if the international supplier is performing in the US.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7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7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7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700" dirty="0"/>
              <a:t>Pay close attention to the federal tax classification list in Box 3 of the supplier’s W9. It’s necessary for the supplier create form.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7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7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7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7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700" dirty="0"/>
              <a:t>An Individual’s supplier registration will go to Human Resources for review. A Sole Proprietor will remain with AP for processing.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7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7A52E0-8E94-4CBD-BDDD-3B8CC457E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514600"/>
            <a:ext cx="3132504" cy="5573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7B91AB-4339-42A1-B6E0-B9615E1DAB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3" r="4490"/>
          <a:stretch/>
        </p:blipFill>
        <p:spPr>
          <a:xfrm>
            <a:off x="3855759" y="4343400"/>
            <a:ext cx="5128364" cy="55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26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ghtning Bolt 8">
            <a:extLst>
              <a:ext uri="{FF2B5EF4-FFF2-40B4-BE49-F238E27FC236}">
                <a16:creationId xmlns:a16="http://schemas.microsoft.com/office/drawing/2014/main" id="{AD5C99FB-7C5C-4CCE-A7D7-F373F47B3222}"/>
              </a:ext>
            </a:extLst>
          </p:cNvPr>
          <p:cNvSpPr/>
          <p:nvPr/>
        </p:nvSpPr>
        <p:spPr>
          <a:xfrm>
            <a:off x="3962400" y="1295400"/>
            <a:ext cx="818913" cy="5562600"/>
          </a:xfrm>
          <a:prstGeom prst="lightningBolt">
            <a:avLst/>
          </a:prstGeom>
          <a:solidFill>
            <a:srgbClr val="460975"/>
          </a:solidFill>
          <a:ln>
            <a:solidFill>
              <a:srgbClr val="460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C3BC8-20E4-4DB9-9F2B-C607DB1A6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Rule of Thumb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3B281-D326-41EF-8832-ADB67C251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752600"/>
            <a:ext cx="4040188" cy="639762"/>
          </a:xfrm>
        </p:spPr>
        <p:txBody>
          <a:bodyPr/>
          <a:lstStyle/>
          <a:p>
            <a:pPr algn="ctr"/>
            <a:r>
              <a:rPr lang="en-US" dirty="0"/>
              <a:t>Jaggaer@tcu.edu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8220D-C739-454C-8E81-4B5619C7B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400" y="2686050"/>
            <a:ext cx="4040188" cy="3036888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1700" dirty="0"/>
              <a:t>This email leads to the AP group.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1700" dirty="0"/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1700" dirty="0"/>
              <a:t>	AP manages invoices.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1700" dirty="0"/>
              <a:t>	AP manages suppliers.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sz="17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1700" dirty="0"/>
              <a:t>If you need Invoice access in Jaggaer, request it from </a:t>
            </a: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592C8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visit the </a:t>
            </a: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592C8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2"/>
              </a:rPr>
              <a:t>Jaggaer System Access Request</a:t>
            </a: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592C8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page.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sz="1700" dirty="0"/>
          </a:p>
          <a:p>
            <a:pPr marL="0" indent="0" algn="ctr">
              <a:buNone/>
            </a:pPr>
            <a:r>
              <a:rPr lang="en-US" altLang="en-US" sz="1700" b="1" dirty="0"/>
              <a:t>AP cannot assist with contract statuses.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0E8694-1DDD-42E1-B828-7D609CBAED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8200" y="1752600"/>
            <a:ext cx="4495800" cy="639762"/>
          </a:xfrm>
        </p:spPr>
        <p:txBody>
          <a:bodyPr/>
          <a:lstStyle/>
          <a:p>
            <a:r>
              <a:rPr lang="en-US" dirty="0"/>
              <a:t>Contract_Questions@tcu.edu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E0DE8B-52AE-44F4-A8BB-601B6D7647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62687" y="2686050"/>
            <a:ext cx="4041775" cy="3036888"/>
          </a:xfrm>
        </p:spPr>
        <p:txBody>
          <a:bodyPr/>
          <a:lstStyle/>
          <a:p>
            <a:pPr marL="0" indent="0">
              <a:buNone/>
            </a:pPr>
            <a:r>
              <a:rPr lang="en-US" sz="1700" dirty="0"/>
              <a:t>This email leads to the Contract team. 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/>
              <a:t>Contract Team manages contracts.</a:t>
            </a:r>
          </a:p>
          <a:p>
            <a:pPr marL="0" indent="0">
              <a:buNone/>
            </a:pPr>
            <a:endParaRPr kumimoji="0" lang="en-US" altLang="en-US" sz="1700" b="0" i="0" u="none" strike="noStrike" kern="1200" cap="none" spc="0" normalizeH="0" baseline="0" noProof="0" dirty="0">
              <a:ln>
                <a:noFill/>
              </a:ln>
              <a:solidFill>
                <a:srgbClr val="592C82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592C8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Contract access is not the same as Invoice access. </a:t>
            </a:r>
          </a:p>
          <a:p>
            <a:pPr marL="0" indent="0">
              <a:buNone/>
            </a:pPr>
            <a:endParaRPr lang="en-US" altLang="en-US" sz="1700" dirty="0"/>
          </a:p>
          <a:p>
            <a:pPr marL="0" indent="0" algn="ctr">
              <a:buNone/>
            </a:pP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592C8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The Contract team cannot assist with invoice or supplier status. </a:t>
            </a:r>
          </a:p>
          <a:p>
            <a:pPr marL="0" indent="0">
              <a:buNone/>
            </a:pPr>
            <a:endParaRPr kumimoji="0" lang="en-US" altLang="en-US" sz="1700" b="1" i="0" u="none" strike="noStrike" kern="1200" cap="none" spc="0" normalizeH="0" baseline="0" noProof="0" dirty="0">
              <a:ln>
                <a:noFill/>
              </a:ln>
              <a:solidFill>
                <a:srgbClr val="592C82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700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A75429-04D7-47EC-8FF1-20ED982EAE4C}"/>
              </a:ext>
            </a:extLst>
          </p:cNvPr>
          <p:cNvSpPr/>
          <p:nvPr/>
        </p:nvSpPr>
        <p:spPr>
          <a:xfrm rot="19909812">
            <a:off x="3488126" y="1416811"/>
            <a:ext cx="11692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v</a:t>
            </a:r>
            <a:r>
              <a:rPr lang="en-US" sz="8000" b="1" cap="none" spc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5ACF14-290C-42FE-9487-DF94FDB25FF7}"/>
              </a:ext>
            </a:extLst>
          </p:cNvPr>
          <p:cNvCxnSpPr/>
          <p:nvPr/>
        </p:nvCxnSpPr>
        <p:spPr>
          <a:xfrm>
            <a:off x="0" y="15240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087AA28-BF1A-4659-9F65-191504DB24F2}"/>
              </a:ext>
            </a:extLst>
          </p:cNvPr>
          <p:cNvSpPr txBox="1"/>
          <p:nvPr/>
        </p:nvSpPr>
        <p:spPr>
          <a:xfrm>
            <a:off x="38100" y="6214030"/>
            <a:ext cx="9067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Email </a:t>
            </a:r>
            <a:r>
              <a:rPr lang="en-US" b="1" dirty="0">
                <a:hlinkClick r:id="rId3"/>
              </a:rPr>
              <a:t>Jaggaer@tcu.edu</a:t>
            </a:r>
            <a:r>
              <a:rPr lang="en-US" b="1" dirty="0"/>
              <a:t> for invoice and supplier status only, they cannot assist with Contracts. </a:t>
            </a:r>
          </a:p>
        </p:txBody>
      </p:sp>
    </p:spTree>
    <p:extLst>
      <p:ext uri="{BB962C8B-B14F-4D97-AF65-F5344CB8AC3E}">
        <p14:creationId xmlns:p14="http://schemas.microsoft.com/office/powerpoint/2010/main" val="1614918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029797-C4BC-4A72-A2E2-F09E19B24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Request a Contract?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ACC8A4-FD1F-4720-B470-692F57C88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Does this agreement require a signature?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Is there a deposit or any pre-payment for services? </a:t>
            </a:r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/>
              <a:t>Will the supplier provide services on TCU’s campus? </a:t>
            </a:r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/>
              <a:t>Is this a click-through agreement? </a:t>
            </a:r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/>
              <a:t>Is there any alcohol involved? 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666579-2026-46B7-A1F5-795F86F054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48" t="4783" r="6524" b="4314"/>
          <a:stretch/>
        </p:blipFill>
        <p:spPr>
          <a:xfrm>
            <a:off x="4800600" y="1600200"/>
            <a:ext cx="1600200" cy="1321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3A2C52-1691-4E9E-91A3-9B864BAF88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48" t="4783" r="6524" b="4314"/>
          <a:stretch/>
        </p:blipFill>
        <p:spPr>
          <a:xfrm>
            <a:off x="5832953" y="2443714"/>
            <a:ext cx="1600200" cy="13219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5E3453-4110-45C7-A713-5171BC0BD0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48" t="4783" r="6524" b="4314"/>
          <a:stretch/>
        </p:blipFill>
        <p:spPr>
          <a:xfrm>
            <a:off x="6553200" y="3470585"/>
            <a:ext cx="1600200" cy="13219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4BCDD9-FE91-45F9-BCFD-214B0013ED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48" t="4783" r="6524" b="4314"/>
          <a:stretch/>
        </p:blipFill>
        <p:spPr>
          <a:xfrm>
            <a:off x="4114800" y="4257454"/>
            <a:ext cx="1600200" cy="13219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148BBC-2468-4DF6-B80B-4D6A16C9B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48" t="4783" r="6524" b="4314"/>
          <a:stretch/>
        </p:blipFill>
        <p:spPr>
          <a:xfrm>
            <a:off x="3695700" y="5536096"/>
            <a:ext cx="1600200" cy="132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22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0012F357-295D-B9B0-D200-C82ABA3870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62225" y="274638"/>
            <a:ext cx="6824575" cy="1143000"/>
          </a:xfrm>
        </p:spPr>
        <p:txBody>
          <a:bodyPr anchor="b">
            <a:normAutofit fontScale="90000"/>
          </a:bodyPr>
          <a:lstStyle/>
          <a:p>
            <a:r>
              <a:rPr lang="en-US" altLang="en-US" sz="3600" dirty="0"/>
              <a:t>Submitting a Contract 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9FC6A-3108-EF47-1E64-96E949B4F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858962"/>
            <a:ext cx="5501123" cy="4724400"/>
          </a:xfrm>
        </p:spPr>
        <p:txBody>
          <a:bodyPr anchor="t">
            <a:normAutofit lnSpcReduction="1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600" dirty="0">
                <a:latin typeface="Arial"/>
                <a:ea typeface="MS PGothic"/>
                <a:cs typeface="Arial"/>
              </a:rPr>
              <a:t>When creating your contract request, make sure the title is clear and complete.  </a:t>
            </a:r>
            <a:endParaRPr lang="en-US" sz="1600" dirty="0"/>
          </a:p>
          <a:p>
            <a:pPr marL="3429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600" b="1" dirty="0">
                <a:ea typeface="MS PGothic"/>
              </a:rPr>
              <a:t>Excellent example:</a:t>
            </a:r>
            <a:r>
              <a:rPr lang="en-US" sz="1600" dirty="0">
                <a:ea typeface="MS PGothic"/>
              </a:rPr>
              <a:t> </a:t>
            </a:r>
            <a:r>
              <a:rPr lang="en-US" sz="1600" i="1" dirty="0">
                <a:latin typeface="+mj-lt"/>
                <a:ea typeface="MS PGothic"/>
              </a:rPr>
              <a:t>SCCD-Jamila Glass-10.2023</a:t>
            </a:r>
            <a:endParaRPr lang="en-US" sz="1600" i="1" dirty="0">
              <a:latin typeface="+mj-lt"/>
              <a:ea typeface="MS PGothic"/>
              <a:cs typeface="Calibri"/>
            </a:endParaRPr>
          </a:p>
          <a:p>
            <a:pPr marL="3429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600" b="1" dirty="0">
                <a:ea typeface="MS PGothic"/>
              </a:rPr>
              <a:t>Needs work:</a:t>
            </a:r>
            <a:r>
              <a:rPr lang="en-US" sz="1600" dirty="0">
                <a:ea typeface="MS PGothic"/>
              </a:rPr>
              <a:t> </a:t>
            </a:r>
            <a:r>
              <a:rPr lang="en-US" sz="1600" i="1" dirty="0">
                <a:latin typeface="+mj-lt"/>
                <a:ea typeface="MS PGothic"/>
              </a:rPr>
              <a:t>Parchment</a:t>
            </a:r>
            <a:endParaRPr lang="en-US" sz="1600" i="1" dirty="0">
              <a:latin typeface="+mj-lt"/>
              <a:ea typeface="MS PGothic"/>
              <a:cs typeface="Calibri"/>
            </a:endParaRPr>
          </a:p>
          <a:p>
            <a:pPr marL="3429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600" b="1" dirty="0">
                <a:ea typeface="MS PGothic"/>
              </a:rPr>
              <a:t>Absolutely not:</a:t>
            </a:r>
            <a:r>
              <a:rPr lang="en-US" sz="1600" dirty="0">
                <a:ea typeface="MS PGothic"/>
              </a:rPr>
              <a:t> </a:t>
            </a:r>
            <a:r>
              <a:rPr lang="en-US" sz="1600" i="1" dirty="0">
                <a:latin typeface="+mj-lt"/>
                <a:ea typeface="MS PGothic"/>
              </a:rPr>
              <a:t>Joy Tuider’s Contract</a:t>
            </a:r>
            <a:endParaRPr lang="en-US" sz="1600" i="1" dirty="0">
              <a:latin typeface="+mj-lt"/>
              <a:ea typeface="MS PGothic"/>
              <a:cs typeface="Calibri"/>
            </a:endParaRPr>
          </a:p>
          <a:p>
            <a:pPr marL="3429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300" i="1" dirty="0">
              <a:latin typeface="+mj-lt"/>
            </a:endParaRPr>
          </a:p>
          <a:p>
            <a:pPr marL="0" lvl="1" indent="0" fontAlgn="auto">
              <a:spcBef>
                <a:spcPts val="750"/>
              </a:spcBef>
              <a:spcAft>
                <a:spcPts val="0"/>
              </a:spcAft>
              <a:buNone/>
              <a:defRPr/>
            </a:pPr>
            <a:r>
              <a:rPr lang="en-US" sz="1600" dirty="0">
                <a:solidFill>
                  <a:srgbClr val="592C82"/>
                </a:solidFill>
                <a:latin typeface="Arial"/>
                <a:ea typeface="MS PGothic"/>
                <a:cs typeface="Arial"/>
              </a:rPr>
              <a:t>Select the appropriate </a:t>
            </a:r>
            <a:r>
              <a:rPr lang="en-US" sz="165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Contract Type</a:t>
            </a:r>
            <a:r>
              <a:rPr lang="en-US" sz="1600" dirty="0">
                <a:solidFill>
                  <a:srgbClr val="592C82"/>
                </a:solidFill>
                <a:latin typeface="Arial"/>
                <a:ea typeface="MS PGothic"/>
                <a:cs typeface="Arial"/>
              </a:rPr>
              <a:t>. For type descriptions, click</a:t>
            </a:r>
            <a:r>
              <a:rPr lang="en-US" sz="1600" dirty="0">
                <a:ea typeface="MS PGothic"/>
              </a:rPr>
              <a:t> </a:t>
            </a:r>
            <a:r>
              <a:rPr lang="en-US" sz="1600" dirty="0">
                <a:latin typeface="Arial"/>
                <a:ea typeface="MS PGothic"/>
                <a:cs typeface="Arial"/>
                <a:hlinkClick r:id="rId2"/>
              </a:rPr>
              <a:t>here</a:t>
            </a:r>
            <a:r>
              <a:rPr lang="en-US" sz="1600" dirty="0">
                <a:latin typeface="Arial"/>
                <a:ea typeface="MS PGothic"/>
                <a:cs typeface="Arial"/>
              </a:rPr>
              <a:t>.</a:t>
            </a:r>
            <a:r>
              <a:rPr lang="en-US" sz="1600" dirty="0">
                <a:ea typeface="MS PGothic"/>
              </a:rPr>
              <a:t>  </a:t>
            </a:r>
            <a:endParaRPr lang="en-US" sz="1600" dirty="0">
              <a:cs typeface="Calibri"/>
            </a:endParaRPr>
          </a:p>
          <a:p>
            <a:pPr marL="0" lvl="1" indent="0" fontAlgn="auto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600" dirty="0">
                <a:cs typeface="Calibri"/>
              </a:rPr>
              <a:t>Remember software license agreements should be listed under Technology. </a:t>
            </a:r>
          </a:p>
          <a:p>
            <a:pPr marL="0" lvl="1" indent="0" fontAlgn="auto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600" dirty="0">
              <a:cs typeface="Calibri"/>
            </a:endParaRPr>
          </a:p>
          <a:p>
            <a:pPr marL="0" lvl="1" indent="0" fontAlgn="auto">
              <a:spcBef>
                <a:spcPts val="750"/>
              </a:spcBef>
              <a:spcAft>
                <a:spcPts val="0"/>
              </a:spcAft>
              <a:buNone/>
              <a:defRPr/>
            </a:pPr>
            <a:r>
              <a:rPr lang="en-US" sz="1600" dirty="0">
                <a:solidFill>
                  <a:srgbClr val="592C82"/>
                </a:solidFill>
                <a:latin typeface="Arial"/>
                <a:ea typeface="MS PGothic"/>
                <a:cs typeface="Arial"/>
              </a:rPr>
              <a:t>Provide an informative summary &amp; detailed information </a:t>
            </a:r>
          </a:p>
          <a:p>
            <a:pPr marL="0" lvl="1" indent="0" fontAlgn="auto">
              <a:spcBef>
                <a:spcPts val="750"/>
              </a:spcBef>
              <a:spcAft>
                <a:spcPts val="0"/>
              </a:spcAft>
              <a:buNone/>
              <a:defRPr/>
            </a:pPr>
            <a:r>
              <a:rPr lang="en-US" sz="1600" dirty="0">
                <a:ea typeface="MS PGothic"/>
              </a:rPr>
              <a:t>Paint a short story, what is the purpose of the contract? </a:t>
            </a:r>
          </a:p>
          <a:p>
            <a:pPr marL="0" lvl="1" indent="0" fontAlgn="auto">
              <a:spcBef>
                <a:spcPts val="750"/>
              </a:spcBef>
              <a:spcAft>
                <a:spcPts val="0"/>
              </a:spcAft>
              <a:buNone/>
              <a:defRPr/>
            </a:pPr>
            <a:r>
              <a:rPr lang="en-US" sz="1600" dirty="0">
                <a:ea typeface="MS PGothic"/>
              </a:rPr>
              <a:t>The detailed information you provide feeds directly into the contract for several of our templates and leads to shorter turnaround times. </a:t>
            </a:r>
          </a:p>
          <a:p>
            <a:pPr marL="0" lvl="1" indent="0" fontAlgn="auto">
              <a:spcBef>
                <a:spcPts val="750"/>
              </a:spcBef>
              <a:spcAft>
                <a:spcPts val="0"/>
              </a:spcAft>
              <a:buNone/>
              <a:defRPr/>
            </a:pPr>
            <a:r>
              <a:rPr lang="en-US" sz="1600" dirty="0">
                <a:ea typeface="MS PGothic"/>
              </a:rPr>
              <a:t> </a:t>
            </a:r>
            <a:endParaRPr lang="en-US" sz="1600" dirty="0">
              <a:ea typeface="MS PGothic"/>
              <a:cs typeface="Calibri"/>
            </a:endParaRPr>
          </a:p>
          <a:p>
            <a:pPr marL="0" lvl="1" indent="0" fontAlgn="auto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300" dirty="0"/>
          </a:p>
        </p:txBody>
      </p:sp>
      <p:pic>
        <p:nvPicPr>
          <p:cNvPr id="2" name="Picture 3" descr="List Icon Symbol · Free vector graphic on Pixabay">
            <a:extLst>
              <a:ext uri="{FF2B5EF4-FFF2-40B4-BE49-F238E27FC236}">
                <a16:creationId xmlns:a16="http://schemas.microsoft.com/office/drawing/2014/main" id="{99744CFB-9776-7D43-9F40-CF7E9322F8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77" r="6560" b="291"/>
          <a:stretch/>
        </p:blipFill>
        <p:spPr>
          <a:xfrm>
            <a:off x="5486846" y="2057400"/>
            <a:ext cx="3580954" cy="40823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CU power 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TCU power point template.potx</Template>
  <TotalTime>24337</TotalTime>
  <Words>2406</Words>
  <Application>Microsoft Office PowerPoint</Application>
  <PresentationFormat>On-screen Show (4:3)</PresentationFormat>
  <Paragraphs>324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8</vt:lpstr>
      <vt:lpstr>Algerian</vt:lpstr>
      <vt:lpstr>Arial</vt:lpstr>
      <vt:lpstr>Calibri</vt:lpstr>
      <vt:lpstr>Calibri Light</vt:lpstr>
      <vt:lpstr>Copperplate Gothic Bold</vt:lpstr>
      <vt:lpstr>Edwardian Script ITC</vt:lpstr>
      <vt:lpstr>TCU power point template</vt:lpstr>
      <vt:lpstr>1_office theme</vt:lpstr>
      <vt:lpstr>Jaggaer Contracts 101 Training for TCU</vt:lpstr>
      <vt:lpstr>TCU Contract Team Goals</vt:lpstr>
      <vt:lpstr>PowerPoint Presentation</vt:lpstr>
      <vt:lpstr>Contract Process Overview</vt:lpstr>
      <vt:lpstr>Registering Your Supplier</vt:lpstr>
      <vt:lpstr>Helpful Tidbits from our AP Team</vt:lpstr>
      <vt:lpstr>1st Rule of Thumb</vt:lpstr>
      <vt:lpstr>When to Request a Contract?</vt:lpstr>
      <vt:lpstr>Submitting a Contract Request</vt:lpstr>
      <vt:lpstr>Selecting the Correct Work Group</vt:lpstr>
      <vt:lpstr>Finishing Off The Contract Request</vt:lpstr>
      <vt:lpstr>Differentiating between a Contract Request and the actual Contract File</vt:lpstr>
      <vt:lpstr>The Contract File Phase</vt:lpstr>
      <vt:lpstr>2nd Rule of Thumb</vt:lpstr>
      <vt:lpstr>Contract Party Information</vt:lpstr>
      <vt:lpstr>Finding the Contract Manager</vt:lpstr>
      <vt:lpstr>Draft Stage</vt:lpstr>
      <vt:lpstr>The Communication Center</vt:lpstr>
      <vt:lpstr>Effectively using the Communication Center</vt:lpstr>
      <vt:lpstr>Uploading Documents</vt:lpstr>
      <vt:lpstr>Internal Review</vt:lpstr>
      <vt:lpstr>Internal Review</vt:lpstr>
      <vt:lpstr>What if I have an Internal Review?</vt:lpstr>
      <vt:lpstr>Pending Approval</vt:lpstr>
      <vt:lpstr>Pending Approval</vt:lpstr>
      <vt:lpstr>Out for Signature</vt:lpstr>
      <vt:lpstr>Out for Signature</vt:lpstr>
      <vt:lpstr>Executed</vt:lpstr>
      <vt:lpstr>Navigating your Home Page</vt:lpstr>
      <vt:lpstr>Viewing Notifications &amp; Action Items</vt:lpstr>
      <vt:lpstr>Searching for Contracts</vt:lpstr>
      <vt:lpstr>Open Contracts at a Glance</vt:lpstr>
      <vt:lpstr>Who wants a quicker way to get a contract executed?</vt:lpstr>
      <vt:lpstr>Signature Delegation Authority</vt:lpstr>
      <vt:lpstr>The Contract Administration Website</vt:lpstr>
      <vt:lpstr>Thank you</vt:lpstr>
    </vt:vector>
  </TitlesOfParts>
  <Company>Texas Christian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Parks, Liz</dc:creator>
  <cp:lastModifiedBy>Tuider, Joy</cp:lastModifiedBy>
  <cp:revision>932</cp:revision>
  <cp:lastPrinted>2023-07-26T20:48:50Z</cp:lastPrinted>
  <dcterms:created xsi:type="dcterms:W3CDTF">2014-05-07T16:19:49Z</dcterms:created>
  <dcterms:modified xsi:type="dcterms:W3CDTF">2023-08-11T15:10:45Z</dcterms:modified>
</cp:coreProperties>
</file>