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4" r:id="rId8"/>
    <p:sldId id="265" r:id="rId9"/>
    <p:sldId id="267" r:id="rId10"/>
    <p:sldId id="268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8" r:id="rId28"/>
    <p:sldId id="289" r:id="rId29"/>
    <p:sldId id="290" r:id="rId30"/>
    <p:sldId id="291" r:id="rId31"/>
    <p:sldId id="292" r:id="rId32"/>
    <p:sldId id="293" r:id="rId33"/>
    <p:sldId id="294" r:id="rId34"/>
    <p:sldId id="295" r:id="rId35"/>
    <p:sldId id="296" r:id="rId36"/>
    <p:sldId id="297" r:id="rId37"/>
    <p:sldId id="298" r:id="rId38"/>
    <p:sldId id="299" r:id="rId39"/>
    <p:sldId id="300" r:id="rId40"/>
    <p:sldId id="301" r:id="rId41"/>
    <p:sldId id="302" r:id="rId42"/>
    <p:sldId id="303" r:id="rId43"/>
    <p:sldId id="304" r:id="rId44"/>
    <p:sldId id="306" r:id="rId45"/>
    <p:sldId id="307" r:id="rId46"/>
  </p:sldIdLst>
  <p:sldSz cx="18288000" cy="10287000"/>
  <p:notesSz cx="6858000" cy="9144000"/>
  <p:embeddedFontLst>
    <p:embeddedFont>
      <p:font typeface="Alfa Slab One" panose="020B0604020202020204" charset="0"/>
      <p:regular r:id="rId47"/>
    </p:embeddedFont>
    <p:embeddedFont>
      <p:font typeface="Bernoru SemiCondensed" panose="020B0604020202020204" charset="0"/>
      <p:regular r:id="rId48"/>
    </p:embeddedFont>
    <p:embeddedFont>
      <p:font typeface="Bukhari Script" panose="020B0604020202020204" charset="0"/>
      <p:regular r:id="rId49"/>
    </p:embeddedFont>
    <p:embeddedFont>
      <p:font typeface="Calibri" panose="020F0502020204030204" pitchFamily="34" charset="0"/>
      <p:regular r:id="rId50"/>
      <p:bold r:id="rId51"/>
      <p:italic r:id="rId52"/>
      <p:boldItalic r:id="rId53"/>
    </p:embeddedFont>
    <p:embeddedFont>
      <p:font typeface="Canva Sans" panose="020B0604020202020204" charset="0"/>
      <p:regular r:id="rId54"/>
    </p:embeddedFont>
    <p:embeddedFont>
      <p:font typeface="Canva Sans Bold" panose="020B0604020202020204" charset="0"/>
      <p:regular r:id="rId55"/>
    </p:embeddedFont>
    <p:embeddedFont>
      <p:font typeface="Canva Sans Italics" panose="020B0604020202020204" charset="0"/>
      <p:regular r:id="rId56"/>
    </p:embeddedFont>
    <p:embeddedFont>
      <p:font typeface="Garet Bold" panose="020B0604020202020204" charset="0"/>
      <p:regular r:id="rId57"/>
    </p:embeddedFont>
    <p:embeddedFont>
      <p:font typeface="Have Heart One" panose="020B0604020202020204" charset="0"/>
      <p:regular r:id="rId58"/>
    </p:embeddedFont>
    <p:embeddedFont>
      <p:font typeface="Helios" panose="020B0604020202020204" charset="0"/>
      <p:regular r:id="rId59"/>
    </p:embeddedFont>
    <p:embeddedFont>
      <p:font typeface="Helios Bold" panose="020B0604020202020204" charset="0"/>
      <p:regular r:id="rId60"/>
    </p:embeddedFont>
    <p:embeddedFont>
      <p:font typeface="Helios Bold Italics" panose="020B0604020202020204" charset="0"/>
      <p:regular r:id="rId61"/>
    </p:embeddedFont>
    <p:embeddedFont>
      <p:font typeface="Helios Italics" panose="020B0604020202020204" charset="0"/>
      <p:regular r:id="rId62"/>
    </p:embeddedFont>
    <p:embeddedFont>
      <p:font typeface="Helvetica Now Display" panose="020B0604020202020204" charset="0"/>
      <p:regular r:id="rId63"/>
    </p:embeddedFont>
    <p:embeddedFont>
      <p:font typeface="Holiday" panose="020B0604020202020204" charset="0"/>
      <p:regular r:id="rId64"/>
    </p:embeddedFont>
    <p:embeddedFont>
      <p:font typeface="Montserrat" panose="00000500000000000000" pitchFamily="2" charset="0"/>
      <p:regular r:id="rId65"/>
      <p:bold r:id="rId66"/>
      <p:italic r:id="rId67"/>
      <p:boldItalic r:id="rId68"/>
    </p:embeddedFont>
    <p:embeddedFont>
      <p:font typeface="Montserrat Bold" panose="00000800000000000000" pitchFamily="2" charset="0"/>
      <p:regular r:id="rId69"/>
      <p:bold r:id="rId70"/>
    </p:embeddedFont>
    <p:embeddedFont>
      <p:font typeface="Montserrat Ultra-Bold" panose="020B0604020202020204" charset="0"/>
      <p:regular r:id="rId71"/>
    </p:embeddedFont>
    <p:embeddedFont>
      <p:font typeface="Montserrat Ultra-Bold Italics" panose="020B0604020202020204" charset="0"/>
      <p:regular r:id="rId72"/>
    </p:embeddedFont>
    <p:embeddedFont>
      <p:font typeface="Open Sauce Bold" panose="020B0604020202020204" charset="0"/>
      <p:regular r:id="rId73"/>
    </p:embeddedFont>
    <p:embeddedFont>
      <p:font typeface="Playfair Display Bold" panose="020B0604020202020204" charset="0"/>
      <p:regular r:id="rId74"/>
    </p:embeddedFont>
    <p:embeddedFont>
      <p:font typeface="Playfair Display Italics" panose="020B0604020202020204" charset="0"/>
      <p:regular r:id="rId75"/>
    </p:embeddedFont>
    <p:embeddedFont>
      <p:font typeface="Poppins" panose="00000500000000000000" pitchFamily="2" charset="0"/>
      <p:regular r:id="rId76"/>
    </p:embeddedFont>
    <p:embeddedFont>
      <p:font typeface="Poppins Bold" panose="00000800000000000000" charset="0"/>
      <p:regular r:id="rId77"/>
    </p:embeddedFont>
    <p:embeddedFont>
      <p:font typeface="Poppins Bold Italics" panose="020B0604020202020204" charset="0"/>
      <p:regular r:id="rId78"/>
    </p:embeddedFont>
    <p:embeddedFont>
      <p:font typeface="TT Hoves Bold" panose="020B0604020202020204" charset="0"/>
      <p:regular r:id="rId79"/>
    </p:embeddedFont>
    <p:embeddedFont>
      <p:font typeface="Yellowtail" panose="020B0604020202020204" charset="0"/>
      <p:regular r:id="rId8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9" d="100"/>
          <a:sy n="59" d="100"/>
        </p:scale>
        <p:origin x="216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font" Target="fonts/font1.fntdata"/><Relationship Id="rId63" Type="http://schemas.openxmlformats.org/officeDocument/2006/relationships/font" Target="fonts/font17.fntdata"/><Relationship Id="rId68" Type="http://schemas.openxmlformats.org/officeDocument/2006/relationships/font" Target="fonts/font22.fntdata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font" Target="fonts/font7.fntdata"/><Relationship Id="rId58" Type="http://schemas.openxmlformats.org/officeDocument/2006/relationships/font" Target="fonts/font12.fntdata"/><Relationship Id="rId74" Type="http://schemas.openxmlformats.org/officeDocument/2006/relationships/font" Target="fonts/font28.fntdata"/><Relationship Id="rId79" Type="http://schemas.openxmlformats.org/officeDocument/2006/relationships/font" Target="fonts/font33.fntdata"/><Relationship Id="rId5" Type="http://schemas.openxmlformats.org/officeDocument/2006/relationships/slide" Target="slides/slide4.xml"/><Relationship Id="rId61" Type="http://schemas.openxmlformats.org/officeDocument/2006/relationships/font" Target="fonts/font15.fntdata"/><Relationship Id="rId8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64" Type="http://schemas.openxmlformats.org/officeDocument/2006/relationships/font" Target="fonts/font18.fntdata"/><Relationship Id="rId69" Type="http://schemas.openxmlformats.org/officeDocument/2006/relationships/font" Target="fonts/font23.fntdata"/><Relationship Id="rId77" Type="http://schemas.openxmlformats.org/officeDocument/2006/relationships/font" Target="fonts/font31.fntdata"/><Relationship Id="rId8" Type="http://schemas.openxmlformats.org/officeDocument/2006/relationships/slide" Target="slides/slide7.xml"/><Relationship Id="rId51" Type="http://schemas.openxmlformats.org/officeDocument/2006/relationships/font" Target="fonts/font5.fntdata"/><Relationship Id="rId72" Type="http://schemas.openxmlformats.org/officeDocument/2006/relationships/font" Target="fonts/font26.fntdata"/><Relationship Id="rId80" Type="http://schemas.openxmlformats.org/officeDocument/2006/relationships/font" Target="fonts/font3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3.fntdata"/><Relationship Id="rId67" Type="http://schemas.openxmlformats.org/officeDocument/2006/relationships/font" Target="fonts/font21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8.fntdata"/><Relationship Id="rId62" Type="http://schemas.openxmlformats.org/officeDocument/2006/relationships/font" Target="fonts/font16.fntdata"/><Relationship Id="rId70" Type="http://schemas.openxmlformats.org/officeDocument/2006/relationships/font" Target="fonts/font24.fntdata"/><Relationship Id="rId75" Type="http://schemas.openxmlformats.org/officeDocument/2006/relationships/font" Target="fonts/font29.fntdata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6.fntdata"/><Relationship Id="rId60" Type="http://schemas.openxmlformats.org/officeDocument/2006/relationships/font" Target="fonts/font14.fntdata"/><Relationship Id="rId65" Type="http://schemas.openxmlformats.org/officeDocument/2006/relationships/font" Target="fonts/font19.fntdata"/><Relationship Id="rId73" Type="http://schemas.openxmlformats.org/officeDocument/2006/relationships/font" Target="fonts/font27.fntdata"/><Relationship Id="rId78" Type="http://schemas.openxmlformats.org/officeDocument/2006/relationships/font" Target="fonts/font32.fntdata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76" Type="http://schemas.openxmlformats.org/officeDocument/2006/relationships/font" Target="fonts/font30.fntdata"/><Relationship Id="rId7" Type="http://schemas.openxmlformats.org/officeDocument/2006/relationships/slide" Target="slides/slide6.xml"/><Relationship Id="rId71" Type="http://schemas.openxmlformats.org/officeDocument/2006/relationships/font" Target="fonts/font25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font" Target="fonts/font20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sv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gif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37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33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33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sv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svg"/><Relationship Id="rId7" Type="http://schemas.openxmlformats.org/officeDocument/2006/relationships/image" Target="../media/image67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svg"/><Relationship Id="rId4" Type="http://schemas.openxmlformats.org/officeDocument/2006/relationships/image" Target="../media/image64.png"/><Relationship Id="rId9" Type="http://schemas.openxmlformats.org/officeDocument/2006/relationships/image" Target="../media/image69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gi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74.svg"/><Relationship Id="rId7" Type="http://schemas.openxmlformats.org/officeDocument/2006/relationships/image" Target="../media/image67.sv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76.svg"/><Relationship Id="rId10" Type="http://schemas.openxmlformats.org/officeDocument/2006/relationships/image" Target="../media/image77.gif"/><Relationship Id="rId4" Type="http://schemas.openxmlformats.org/officeDocument/2006/relationships/image" Target="../media/image75.png"/><Relationship Id="rId9" Type="http://schemas.openxmlformats.org/officeDocument/2006/relationships/image" Target="../media/image69.sv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jpeg"/><Relationship Id="rId4" Type="http://schemas.openxmlformats.org/officeDocument/2006/relationships/image" Target="../media/image81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5.svg"/><Relationship Id="rId3" Type="http://schemas.openxmlformats.org/officeDocument/2006/relationships/image" Target="../media/image85.svg"/><Relationship Id="rId7" Type="http://schemas.openxmlformats.org/officeDocument/2006/relationships/image" Target="../media/image89.svg"/><Relationship Id="rId12" Type="http://schemas.openxmlformats.org/officeDocument/2006/relationships/image" Target="../media/image94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11" Type="http://schemas.openxmlformats.org/officeDocument/2006/relationships/image" Target="../media/image93.svg"/><Relationship Id="rId5" Type="http://schemas.openxmlformats.org/officeDocument/2006/relationships/image" Target="../media/image87.svg"/><Relationship Id="rId15" Type="http://schemas.openxmlformats.org/officeDocument/2006/relationships/image" Target="../media/image97.svg"/><Relationship Id="rId10" Type="http://schemas.openxmlformats.org/officeDocument/2006/relationships/image" Target="../media/image92.png"/><Relationship Id="rId4" Type="http://schemas.openxmlformats.org/officeDocument/2006/relationships/image" Target="../media/image86.png"/><Relationship Id="rId9" Type="http://schemas.openxmlformats.org/officeDocument/2006/relationships/image" Target="../media/image91.svg"/><Relationship Id="rId14" Type="http://schemas.openxmlformats.org/officeDocument/2006/relationships/image" Target="../media/image9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81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gif"/><Relationship Id="rId3" Type="http://schemas.openxmlformats.org/officeDocument/2006/relationships/image" Target="../media/image74.svg"/><Relationship Id="rId7" Type="http://schemas.openxmlformats.org/officeDocument/2006/relationships/image" Target="../media/image103.sv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5" Type="http://schemas.openxmlformats.org/officeDocument/2006/relationships/image" Target="../media/image101.svg"/><Relationship Id="rId10" Type="http://schemas.openxmlformats.org/officeDocument/2006/relationships/image" Target="../media/image69.svg"/><Relationship Id="rId4" Type="http://schemas.openxmlformats.org/officeDocument/2006/relationships/image" Target="../media/image100.png"/><Relationship Id="rId9" Type="http://schemas.openxmlformats.org/officeDocument/2006/relationships/image" Target="../media/image6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sv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svg"/><Relationship Id="rId3" Type="http://schemas.openxmlformats.org/officeDocument/2006/relationships/image" Target="../media/image73.png"/><Relationship Id="rId7" Type="http://schemas.openxmlformats.org/officeDocument/2006/relationships/image" Target="../media/image66.png"/><Relationship Id="rId2" Type="http://schemas.openxmlformats.org/officeDocument/2006/relationships/image" Target="../media/image77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svg"/><Relationship Id="rId5" Type="http://schemas.openxmlformats.org/officeDocument/2006/relationships/image" Target="../media/image100.png"/><Relationship Id="rId10" Type="http://schemas.openxmlformats.org/officeDocument/2006/relationships/image" Target="../media/image106.svg"/><Relationship Id="rId4" Type="http://schemas.openxmlformats.org/officeDocument/2006/relationships/image" Target="../media/image74.svg"/><Relationship Id="rId9" Type="http://schemas.openxmlformats.org/officeDocument/2006/relationships/image" Target="../media/image10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7" Type="http://schemas.openxmlformats.org/officeDocument/2006/relationships/image" Target="../media/image113.gif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svg"/><Relationship Id="rId5" Type="http://schemas.openxmlformats.org/officeDocument/2006/relationships/image" Target="../media/image111.png"/><Relationship Id="rId4" Type="http://schemas.openxmlformats.org/officeDocument/2006/relationships/image" Target="../media/image110.sv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sv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sv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sv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0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6809886" y="0"/>
            <a:ext cx="18562305" cy="8555165"/>
            <a:chOff x="0" y="0"/>
            <a:chExt cx="406400" cy="1873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6400" cy="187305"/>
            </a:xfrm>
            <a:custGeom>
              <a:avLst/>
              <a:gdLst/>
              <a:ahLst/>
              <a:cxnLst/>
              <a:rect l="l" t="t" r="r" b="b"/>
              <a:pathLst>
                <a:path w="406400" h="187305">
                  <a:moveTo>
                    <a:pt x="203200" y="0"/>
                  </a:moveTo>
                  <a:lnTo>
                    <a:pt x="203200" y="0"/>
                  </a:lnTo>
                  <a:lnTo>
                    <a:pt x="406400" y="187305"/>
                  </a:lnTo>
                  <a:lnTo>
                    <a:pt x="0" y="1873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4D197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27000" y="-38100"/>
              <a:ext cx="152400" cy="2254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5784918" y="0"/>
            <a:ext cx="12503082" cy="10287000"/>
            <a:chOff x="0" y="0"/>
            <a:chExt cx="6184570" cy="508839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184570" cy="5088399"/>
            </a:xfrm>
            <a:custGeom>
              <a:avLst/>
              <a:gdLst/>
              <a:ahLst/>
              <a:cxnLst/>
              <a:rect l="l" t="t" r="r" b="b"/>
              <a:pathLst>
                <a:path w="6184570" h="5088399">
                  <a:moveTo>
                    <a:pt x="3433653" y="2544200"/>
                  </a:moveTo>
                  <a:lnTo>
                    <a:pt x="6184570" y="5088399"/>
                  </a:lnTo>
                  <a:lnTo>
                    <a:pt x="2750917" y="5088399"/>
                  </a:lnTo>
                  <a:lnTo>
                    <a:pt x="0" y="2544200"/>
                  </a:lnTo>
                  <a:lnTo>
                    <a:pt x="2750917" y="0"/>
                  </a:lnTo>
                  <a:lnTo>
                    <a:pt x="6184570" y="0"/>
                  </a:lnTo>
                  <a:lnTo>
                    <a:pt x="3433653" y="25442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6184570" cy="5088399"/>
            </a:xfrm>
            <a:custGeom>
              <a:avLst/>
              <a:gdLst/>
              <a:ahLst/>
              <a:cxnLst/>
              <a:rect l="l" t="t" r="r" b="b"/>
              <a:pathLst>
                <a:path w="6184570" h="5088399">
                  <a:moveTo>
                    <a:pt x="3433653" y="2544200"/>
                  </a:moveTo>
                  <a:lnTo>
                    <a:pt x="6184570" y="5088399"/>
                  </a:lnTo>
                  <a:lnTo>
                    <a:pt x="2750917" y="5088399"/>
                  </a:lnTo>
                  <a:lnTo>
                    <a:pt x="0" y="2544200"/>
                  </a:lnTo>
                  <a:lnTo>
                    <a:pt x="2750917" y="0"/>
                  </a:lnTo>
                  <a:lnTo>
                    <a:pt x="6184570" y="0"/>
                  </a:lnTo>
                  <a:lnTo>
                    <a:pt x="3433653" y="2544200"/>
                  </a:lnTo>
                  <a:close/>
                </a:path>
              </a:pathLst>
            </a:custGeom>
            <a:blipFill>
              <a:blip r:embed="rId2"/>
              <a:stretch>
                <a:fillRect l="-11802" r="-11802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7152264" y="6804594"/>
            <a:ext cx="7555842" cy="3482406"/>
            <a:chOff x="0" y="0"/>
            <a:chExt cx="406400" cy="18730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06400" cy="187305"/>
            </a:xfrm>
            <a:custGeom>
              <a:avLst/>
              <a:gdLst/>
              <a:ahLst/>
              <a:cxnLst/>
              <a:rect l="l" t="t" r="r" b="b"/>
              <a:pathLst>
                <a:path w="406400" h="187305">
                  <a:moveTo>
                    <a:pt x="203200" y="0"/>
                  </a:moveTo>
                  <a:lnTo>
                    <a:pt x="203200" y="0"/>
                  </a:lnTo>
                  <a:lnTo>
                    <a:pt x="406400" y="187305"/>
                  </a:lnTo>
                  <a:lnTo>
                    <a:pt x="0" y="1873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A3A9AC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27000" y="-38100"/>
              <a:ext cx="152400" cy="2254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1682125" y="4852987"/>
            <a:ext cx="5577175" cy="514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199"/>
              </a:lnSpc>
            </a:pPr>
            <a:r>
              <a:rPr lang="en-US" sz="2999" i="1">
                <a:solidFill>
                  <a:srgbClr val="FFFFFF"/>
                </a:solidFill>
                <a:latin typeface="Helios Italics"/>
                <a:ea typeface="Helios Italics"/>
                <a:cs typeface="Helios Italics"/>
                <a:sym typeface="Helios Italics"/>
              </a:rPr>
              <a:t>Spring 2026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410273" y="444395"/>
            <a:ext cx="7282512" cy="4207193"/>
            <a:chOff x="0" y="0"/>
            <a:chExt cx="9710016" cy="5609591"/>
          </a:xfrm>
        </p:grpSpPr>
        <p:sp>
          <p:nvSpPr>
            <p:cNvPr id="13" name="TextBox 13"/>
            <p:cNvSpPr txBox="1"/>
            <p:nvPr/>
          </p:nvSpPr>
          <p:spPr>
            <a:xfrm>
              <a:off x="0" y="4901989"/>
              <a:ext cx="9710016" cy="7076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479"/>
                </a:lnSpc>
              </a:pPr>
              <a:r>
                <a:rPr lang="en-US" sz="3199" b="1" i="1">
                  <a:solidFill>
                    <a:srgbClr val="2A2E3A"/>
                  </a:solidFill>
                  <a:latin typeface="Helios Bold Italics"/>
                  <a:ea typeface="Helios Bold Italics"/>
                  <a:cs typeface="Helios Bold Italics"/>
                  <a:sym typeface="Helios Bold Italics"/>
                </a:rPr>
                <a:t>Back to Basics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0"/>
              <a:ext cx="9710016" cy="4648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3799"/>
                </a:lnSpc>
              </a:pPr>
              <a:r>
                <a:rPr lang="en-US" sz="11499" b="1">
                  <a:solidFill>
                    <a:srgbClr val="2A2E3A"/>
                  </a:solidFill>
                  <a:latin typeface="TT Hoves Bold"/>
                  <a:ea typeface="TT Hoves Bold"/>
                  <a:cs typeface="TT Hoves Bold"/>
                  <a:sym typeface="TT Hoves Bold"/>
                </a:rPr>
                <a:t>Jaggaer</a:t>
              </a:r>
              <a:r>
                <a:rPr lang="en-US" sz="11499" b="1">
                  <a:solidFill>
                    <a:srgbClr val="A20E20"/>
                  </a:solidFill>
                  <a:latin typeface="TT Hoves Bold"/>
                  <a:ea typeface="TT Hoves Bold"/>
                  <a:cs typeface="TT Hoves Bold"/>
                  <a:sym typeface="TT Hoves Bold"/>
                </a:rPr>
                <a:t> </a:t>
              </a:r>
              <a:r>
                <a:rPr lang="en-US" sz="11499" b="1">
                  <a:solidFill>
                    <a:srgbClr val="4D1979"/>
                  </a:solidFill>
                  <a:latin typeface="TT Hoves Bold"/>
                  <a:ea typeface="TT Hoves Bold"/>
                  <a:cs typeface="TT Hoves Bold"/>
                  <a:sym typeface="TT Hoves Bold"/>
                </a:rPr>
                <a:t>Training</a:t>
              </a:r>
            </a:p>
          </p:txBody>
        </p:sp>
      </p:grpSp>
      <p:sp>
        <p:nvSpPr>
          <p:cNvPr id="15" name="AutoShape 15"/>
          <p:cNvSpPr/>
          <p:nvPr/>
        </p:nvSpPr>
        <p:spPr>
          <a:xfrm>
            <a:off x="849378" y="5367338"/>
            <a:ext cx="4409381" cy="4409381"/>
          </a:xfrm>
          <a:prstGeom prst="rect">
            <a:avLst/>
          </a:prstGeom>
          <a:solidFill>
            <a:srgbClr val="FFFFFF"/>
          </a:solid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27468" y="7381631"/>
            <a:ext cx="8577019" cy="2496694"/>
            <a:chOff x="0" y="0"/>
            <a:chExt cx="11436026" cy="3328925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1386" b="35504"/>
            <a:stretch>
              <a:fillRect/>
            </a:stretch>
          </p:blipFill>
          <p:spPr>
            <a:xfrm>
              <a:off x="0" y="0"/>
              <a:ext cx="11436026" cy="3328925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10000799" y="-901102"/>
            <a:ext cx="6397241" cy="10159402"/>
            <a:chOff x="0" y="0"/>
            <a:chExt cx="8529655" cy="13545870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l="24437" r="28336"/>
            <a:stretch>
              <a:fillRect/>
            </a:stretch>
          </p:blipFill>
          <p:spPr>
            <a:xfrm>
              <a:off x="0" y="0"/>
              <a:ext cx="8529655" cy="13545870"/>
            </a:xfrm>
            <a:prstGeom prst="rect">
              <a:avLst/>
            </a:prstGeom>
          </p:spPr>
        </p:pic>
      </p:grpSp>
      <p:sp>
        <p:nvSpPr>
          <p:cNvPr id="6" name="Freeform 6"/>
          <p:cNvSpPr/>
          <p:nvPr/>
        </p:nvSpPr>
        <p:spPr>
          <a:xfrm rot="-10800000">
            <a:off x="15422480" y="1734388"/>
            <a:ext cx="1836820" cy="1843734"/>
          </a:xfrm>
          <a:custGeom>
            <a:avLst/>
            <a:gdLst/>
            <a:ahLst/>
            <a:cxnLst/>
            <a:rect l="l" t="t" r="r" b="b"/>
            <a:pathLst>
              <a:path w="1836820" h="1843734">
                <a:moveTo>
                  <a:pt x="0" y="0"/>
                </a:moveTo>
                <a:lnTo>
                  <a:pt x="1836820" y="0"/>
                </a:lnTo>
                <a:lnTo>
                  <a:pt x="1836820" y="1843734"/>
                </a:lnTo>
                <a:lnTo>
                  <a:pt x="0" y="18437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0000"/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 rot="-10800000">
            <a:off x="15540722" y="1856087"/>
            <a:ext cx="1600337" cy="1600337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 rot="-10800000">
            <a:off x="15611876" y="1927241"/>
            <a:ext cx="1458028" cy="1458028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08099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 rot="-10800000">
            <a:off x="15703688" y="2019053"/>
            <a:ext cx="1274405" cy="1274405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D1979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1951817" y="5143500"/>
            <a:ext cx="6472529" cy="2200293"/>
          </a:xfrm>
          <a:custGeom>
            <a:avLst/>
            <a:gdLst/>
            <a:ahLst/>
            <a:cxnLst/>
            <a:rect l="l" t="t" r="r" b="b"/>
            <a:pathLst>
              <a:path w="6472529" h="2200293">
                <a:moveTo>
                  <a:pt x="0" y="0"/>
                </a:moveTo>
                <a:lnTo>
                  <a:pt x="6472529" y="0"/>
                </a:lnTo>
                <a:lnTo>
                  <a:pt x="6472529" y="2200293"/>
                </a:lnTo>
                <a:lnTo>
                  <a:pt x="0" y="22002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5996634" y="2321466"/>
            <a:ext cx="688512" cy="669578"/>
          </a:xfrm>
          <a:custGeom>
            <a:avLst/>
            <a:gdLst/>
            <a:ahLst/>
            <a:cxnLst/>
            <a:rect l="l" t="t" r="r" b="b"/>
            <a:pathLst>
              <a:path w="688512" h="669578">
                <a:moveTo>
                  <a:pt x="0" y="0"/>
                </a:moveTo>
                <a:lnTo>
                  <a:pt x="688512" y="0"/>
                </a:lnTo>
                <a:lnTo>
                  <a:pt x="688512" y="669578"/>
                </a:lnTo>
                <a:lnTo>
                  <a:pt x="0" y="6695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2044974" y="1323189"/>
            <a:ext cx="7955826" cy="162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99"/>
              </a:lnSpc>
            </a:pPr>
            <a:r>
              <a:rPr lang="en-US" sz="4999" b="1">
                <a:solidFill>
                  <a:srgbClr val="4D1979"/>
                </a:solidFill>
                <a:latin typeface="Helios Bold"/>
                <a:ea typeface="Helios Bold"/>
                <a:cs typeface="Helios Bold"/>
                <a:sym typeface="Helios Bold"/>
              </a:rPr>
              <a:t>THE SUPPLIER PORTAL</a:t>
            </a:r>
          </a:p>
          <a:p>
            <a:pPr algn="l">
              <a:lnSpc>
                <a:spcPts val="6499"/>
              </a:lnSpc>
            </a:pPr>
            <a:endParaRPr lang="en-US" sz="4999" b="1">
              <a:solidFill>
                <a:srgbClr val="4D1979"/>
              </a:solidFill>
              <a:latin typeface="Helios Bold"/>
              <a:ea typeface="Helios Bold"/>
              <a:cs typeface="Helios Bold"/>
              <a:sym typeface="Helios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028700" y="2564027"/>
            <a:ext cx="8793341" cy="1990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60"/>
              </a:lnSpc>
            </a:pPr>
            <a:r>
              <a:rPr lang="en-US" sz="1900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The newly designed Supplier Portal allows departments to quickly submit their desired vendor into the system. </a:t>
            </a:r>
          </a:p>
          <a:p>
            <a:pPr algn="l">
              <a:lnSpc>
                <a:spcPts val="2660"/>
              </a:lnSpc>
            </a:pPr>
            <a:endParaRPr lang="en-US" sz="1900">
              <a:solidFill>
                <a:srgbClr val="000000"/>
              </a:solidFill>
              <a:latin typeface="Helios"/>
              <a:ea typeface="Helios"/>
              <a:cs typeface="Helios"/>
              <a:sym typeface="Helios"/>
            </a:endParaRPr>
          </a:p>
          <a:p>
            <a:pPr algn="l">
              <a:lnSpc>
                <a:spcPts val="2660"/>
              </a:lnSpc>
              <a:spcBef>
                <a:spcPct val="0"/>
              </a:spcBef>
            </a:pPr>
            <a:r>
              <a:rPr lang="en-US" sz="1900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Once the correct name, email address, and Tax ID# have been entered, the system sends a link to the vendor so they can complete and upload their own information.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28700" y="1228725"/>
            <a:ext cx="1448241" cy="1435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764"/>
              </a:lnSpc>
              <a:spcBef>
                <a:spcPct val="0"/>
              </a:spcBef>
            </a:pPr>
            <a:r>
              <a:rPr lang="en-US" sz="10764" spc="452">
                <a:solidFill>
                  <a:srgbClr val="4D1979"/>
                </a:solidFill>
                <a:latin typeface="Alfa Slab One"/>
                <a:ea typeface="Alfa Slab One"/>
                <a:cs typeface="Alfa Slab One"/>
                <a:sym typeface="Alfa Slab One"/>
              </a:rPr>
              <a:t>2.</a:t>
            </a:r>
          </a:p>
        </p:txBody>
      </p:sp>
      <p:sp>
        <p:nvSpPr>
          <p:cNvPr id="21" name="TextBox 21"/>
          <p:cNvSpPr txBox="1"/>
          <p:nvPr/>
        </p:nvSpPr>
        <p:spPr>
          <a:xfrm rot="-449580">
            <a:off x="565339" y="693029"/>
            <a:ext cx="1860067" cy="614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5"/>
              </a:lnSpc>
            </a:pPr>
            <a:r>
              <a:rPr lang="en-US" sz="3700">
                <a:solidFill>
                  <a:srgbClr val="4D1979"/>
                </a:solidFill>
                <a:latin typeface="Yellowtail"/>
                <a:ea typeface="Yellowtail"/>
                <a:cs typeface="Yellowtail"/>
                <a:sym typeface="Yellowtail"/>
              </a:rPr>
              <a:t>step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700000">
            <a:off x="-6708426" y="1007040"/>
            <a:ext cx="11641929" cy="11641929"/>
          </a:xfrm>
          <a:custGeom>
            <a:avLst/>
            <a:gdLst/>
            <a:ahLst/>
            <a:cxnLst/>
            <a:rect l="l" t="t" r="r" b="b"/>
            <a:pathLst>
              <a:path w="11641929" h="11641929">
                <a:moveTo>
                  <a:pt x="0" y="0"/>
                </a:moveTo>
                <a:lnTo>
                  <a:pt x="11641929" y="0"/>
                </a:lnTo>
                <a:lnTo>
                  <a:pt x="11641929" y="11641929"/>
                </a:lnTo>
                <a:lnTo>
                  <a:pt x="0" y="116419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999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 rot="-2700000">
            <a:off x="-6377009" y="1338457"/>
            <a:ext cx="10863149" cy="10863149"/>
            <a:chOff x="0" y="0"/>
            <a:chExt cx="2041549" cy="204154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41549" cy="2041549"/>
            </a:xfrm>
            <a:custGeom>
              <a:avLst/>
              <a:gdLst/>
              <a:ahLst/>
              <a:cxnLst/>
              <a:rect l="l" t="t" r="r" b="b"/>
              <a:pathLst>
                <a:path w="2041549" h="2041549">
                  <a:moveTo>
                    <a:pt x="71268" y="0"/>
                  </a:moveTo>
                  <a:lnTo>
                    <a:pt x="1970282" y="0"/>
                  </a:lnTo>
                  <a:cubicBezTo>
                    <a:pt x="1989183" y="0"/>
                    <a:pt x="2007310" y="7509"/>
                    <a:pt x="2020675" y="20874"/>
                  </a:cubicBezTo>
                  <a:cubicBezTo>
                    <a:pt x="2034041" y="34239"/>
                    <a:pt x="2041549" y="52366"/>
                    <a:pt x="2041549" y="71268"/>
                  </a:cubicBezTo>
                  <a:lnTo>
                    <a:pt x="2041549" y="1970282"/>
                  </a:lnTo>
                  <a:cubicBezTo>
                    <a:pt x="2041549" y="2009642"/>
                    <a:pt x="2009642" y="2041549"/>
                    <a:pt x="1970282" y="2041549"/>
                  </a:cubicBezTo>
                  <a:lnTo>
                    <a:pt x="71268" y="2041549"/>
                  </a:lnTo>
                  <a:cubicBezTo>
                    <a:pt x="31908" y="2041549"/>
                    <a:pt x="0" y="2009642"/>
                    <a:pt x="0" y="1970282"/>
                  </a:cubicBezTo>
                  <a:lnTo>
                    <a:pt x="0" y="71268"/>
                  </a:lnTo>
                  <a:cubicBezTo>
                    <a:pt x="0" y="31908"/>
                    <a:pt x="31908" y="0"/>
                    <a:pt x="7126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041549" cy="20796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2700000">
            <a:off x="3826817" y="519180"/>
            <a:ext cx="5636927" cy="605970"/>
          </a:xfrm>
          <a:custGeom>
            <a:avLst/>
            <a:gdLst/>
            <a:ahLst/>
            <a:cxnLst/>
            <a:rect l="l" t="t" r="r" b="b"/>
            <a:pathLst>
              <a:path w="5636927" h="605970">
                <a:moveTo>
                  <a:pt x="0" y="0"/>
                </a:moveTo>
                <a:lnTo>
                  <a:pt x="5636927" y="0"/>
                </a:lnTo>
                <a:lnTo>
                  <a:pt x="5636927" y="605969"/>
                </a:lnTo>
                <a:lnTo>
                  <a:pt x="0" y="6059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 rot="-8100000">
            <a:off x="5876289" y="161638"/>
            <a:ext cx="4275519" cy="1410169"/>
            <a:chOff x="0" y="0"/>
            <a:chExt cx="1273995" cy="42019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273995" cy="420194"/>
            </a:xfrm>
            <a:custGeom>
              <a:avLst/>
              <a:gdLst/>
              <a:ahLst/>
              <a:cxnLst/>
              <a:rect l="l" t="t" r="r" b="b"/>
              <a:pathLst>
                <a:path w="1273995" h="420194">
                  <a:moveTo>
                    <a:pt x="0" y="0"/>
                  </a:moveTo>
                  <a:lnTo>
                    <a:pt x="1273995" y="0"/>
                  </a:lnTo>
                  <a:lnTo>
                    <a:pt x="1273995" y="420194"/>
                  </a:lnTo>
                  <a:lnTo>
                    <a:pt x="0" y="420194"/>
                  </a:lnTo>
                  <a:close/>
                </a:path>
              </a:pathLst>
            </a:custGeom>
            <a:solidFill>
              <a:srgbClr val="4C1A77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273995" cy="4582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rot="2700000">
            <a:off x="4743053" y="-287989"/>
            <a:ext cx="5636927" cy="605970"/>
          </a:xfrm>
          <a:custGeom>
            <a:avLst/>
            <a:gdLst/>
            <a:ahLst/>
            <a:cxnLst/>
            <a:rect l="l" t="t" r="r" b="b"/>
            <a:pathLst>
              <a:path w="5636927" h="605970">
                <a:moveTo>
                  <a:pt x="0" y="0"/>
                </a:moveTo>
                <a:lnTo>
                  <a:pt x="5636926" y="0"/>
                </a:lnTo>
                <a:lnTo>
                  <a:pt x="5636926" y="605970"/>
                </a:lnTo>
                <a:lnTo>
                  <a:pt x="0" y="6059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 rot="-8100000">
            <a:off x="6778257" y="-611085"/>
            <a:ext cx="4275519" cy="1369813"/>
            <a:chOff x="0" y="0"/>
            <a:chExt cx="1273995" cy="40816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273995" cy="408169"/>
            </a:xfrm>
            <a:custGeom>
              <a:avLst/>
              <a:gdLst/>
              <a:ahLst/>
              <a:cxnLst/>
              <a:rect l="l" t="t" r="r" b="b"/>
              <a:pathLst>
                <a:path w="1273995" h="408169">
                  <a:moveTo>
                    <a:pt x="0" y="0"/>
                  </a:moveTo>
                  <a:lnTo>
                    <a:pt x="1273995" y="0"/>
                  </a:lnTo>
                  <a:lnTo>
                    <a:pt x="1273995" y="408169"/>
                  </a:lnTo>
                  <a:lnTo>
                    <a:pt x="0" y="408169"/>
                  </a:lnTo>
                  <a:close/>
                </a:path>
              </a:pathLst>
            </a:custGeom>
            <a:solidFill>
              <a:srgbClr val="A195AC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273995" cy="4462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-2700000">
            <a:off x="9562903" y="-1975037"/>
            <a:ext cx="11641929" cy="11641929"/>
          </a:xfrm>
          <a:custGeom>
            <a:avLst/>
            <a:gdLst/>
            <a:ahLst/>
            <a:cxnLst/>
            <a:rect l="l" t="t" r="r" b="b"/>
            <a:pathLst>
              <a:path w="11641929" h="11641929">
                <a:moveTo>
                  <a:pt x="0" y="0"/>
                </a:moveTo>
                <a:lnTo>
                  <a:pt x="11641929" y="0"/>
                </a:lnTo>
                <a:lnTo>
                  <a:pt x="11641929" y="11641930"/>
                </a:lnTo>
                <a:lnTo>
                  <a:pt x="0" y="116419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8000"/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 rot="-2700000">
            <a:off x="9894321" y="-1643619"/>
            <a:ext cx="10863149" cy="10863149"/>
            <a:chOff x="0" y="0"/>
            <a:chExt cx="2041549" cy="204154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041549" cy="2041549"/>
            </a:xfrm>
            <a:custGeom>
              <a:avLst/>
              <a:gdLst/>
              <a:ahLst/>
              <a:cxnLst/>
              <a:rect l="l" t="t" r="r" b="b"/>
              <a:pathLst>
                <a:path w="2041549" h="2041549">
                  <a:moveTo>
                    <a:pt x="71268" y="0"/>
                  </a:moveTo>
                  <a:lnTo>
                    <a:pt x="1970282" y="0"/>
                  </a:lnTo>
                  <a:cubicBezTo>
                    <a:pt x="1989183" y="0"/>
                    <a:pt x="2007310" y="7509"/>
                    <a:pt x="2020675" y="20874"/>
                  </a:cubicBezTo>
                  <a:cubicBezTo>
                    <a:pt x="2034041" y="34239"/>
                    <a:pt x="2041549" y="52366"/>
                    <a:pt x="2041549" y="71268"/>
                  </a:cubicBezTo>
                  <a:lnTo>
                    <a:pt x="2041549" y="1970282"/>
                  </a:lnTo>
                  <a:cubicBezTo>
                    <a:pt x="2041549" y="2009642"/>
                    <a:pt x="2009642" y="2041549"/>
                    <a:pt x="1970282" y="2041549"/>
                  </a:cubicBezTo>
                  <a:lnTo>
                    <a:pt x="71268" y="2041549"/>
                  </a:lnTo>
                  <a:cubicBezTo>
                    <a:pt x="31908" y="2041549"/>
                    <a:pt x="0" y="2009642"/>
                    <a:pt x="0" y="1970282"/>
                  </a:cubicBezTo>
                  <a:lnTo>
                    <a:pt x="0" y="71268"/>
                  </a:lnTo>
                  <a:cubicBezTo>
                    <a:pt x="0" y="31908"/>
                    <a:pt x="31908" y="0"/>
                    <a:pt x="7126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2041549" cy="20796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8624254" y="-2913686"/>
            <a:ext cx="13403282" cy="13403282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14834" y="14834"/>
              <a:ext cx="783132" cy="783132"/>
            </a:xfrm>
            <a:custGeom>
              <a:avLst/>
              <a:gdLst/>
              <a:ahLst/>
              <a:cxnLst/>
              <a:rect l="l" t="t" r="r" b="b"/>
              <a:pathLst>
                <a:path w="783132" h="783132">
                  <a:moveTo>
                    <a:pt x="416889" y="10489"/>
                  </a:moveTo>
                  <a:lnTo>
                    <a:pt x="772643" y="366243"/>
                  </a:lnTo>
                  <a:cubicBezTo>
                    <a:pt x="779359" y="372959"/>
                    <a:pt x="783132" y="382068"/>
                    <a:pt x="783132" y="391566"/>
                  </a:cubicBezTo>
                  <a:cubicBezTo>
                    <a:pt x="783132" y="401064"/>
                    <a:pt x="779359" y="410173"/>
                    <a:pt x="772643" y="416889"/>
                  </a:cubicBezTo>
                  <a:lnTo>
                    <a:pt x="416889" y="772643"/>
                  </a:lnTo>
                  <a:cubicBezTo>
                    <a:pt x="410173" y="779359"/>
                    <a:pt x="401064" y="783132"/>
                    <a:pt x="391566" y="783132"/>
                  </a:cubicBezTo>
                  <a:cubicBezTo>
                    <a:pt x="382068" y="783132"/>
                    <a:pt x="372959" y="779359"/>
                    <a:pt x="366243" y="772643"/>
                  </a:cubicBezTo>
                  <a:lnTo>
                    <a:pt x="10489" y="416889"/>
                  </a:lnTo>
                  <a:cubicBezTo>
                    <a:pt x="3773" y="410173"/>
                    <a:pt x="0" y="401064"/>
                    <a:pt x="0" y="391566"/>
                  </a:cubicBezTo>
                  <a:cubicBezTo>
                    <a:pt x="0" y="382068"/>
                    <a:pt x="3773" y="372959"/>
                    <a:pt x="10489" y="366243"/>
                  </a:cubicBezTo>
                  <a:lnTo>
                    <a:pt x="366243" y="10489"/>
                  </a:lnTo>
                  <a:cubicBezTo>
                    <a:pt x="372959" y="3773"/>
                    <a:pt x="382068" y="0"/>
                    <a:pt x="391566" y="0"/>
                  </a:cubicBezTo>
                  <a:cubicBezTo>
                    <a:pt x="401064" y="0"/>
                    <a:pt x="410173" y="3773"/>
                    <a:pt x="416889" y="10489"/>
                  </a:cubicBezTo>
                  <a:close/>
                </a:path>
              </a:pathLst>
            </a:custGeom>
            <a:blipFill>
              <a:blip r:embed="rId4"/>
              <a:stretch>
                <a:fillRect t="-6201" b="-43835"/>
              </a:stretch>
            </a:blipFill>
          </p:spPr>
        </p:sp>
      </p:grpSp>
      <p:sp>
        <p:nvSpPr>
          <p:cNvPr id="20" name="Freeform 20"/>
          <p:cNvSpPr/>
          <p:nvPr/>
        </p:nvSpPr>
        <p:spPr>
          <a:xfrm rot="8100000">
            <a:off x="7965362" y="10637768"/>
            <a:ext cx="5636927" cy="605970"/>
          </a:xfrm>
          <a:custGeom>
            <a:avLst/>
            <a:gdLst/>
            <a:ahLst/>
            <a:cxnLst/>
            <a:rect l="l" t="t" r="r" b="b"/>
            <a:pathLst>
              <a:path w="5636927" h="605970">
                <a:moveTo>
                  <a:pt x="0" y="0"/>
                </a:moveTo>
                <a:lnTo>
                  <a:pt x="5636927" y="0"/>
                </a:lnTo>
                <a:lnTo>
                  <a:pt x="5636927" y="605969"/>
                </a:lnTo>
                <a:lnTo>
                  <a:pt x="0" y="6059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21" name="Group 21"/>
          <p:cNvGrpSpPr/>
          <p:nvPr/>
        </p:nvGrpSpPr>
        <p:grpSpPr>
          <a:xfrm rot="-2700000">
            <a:off x="10719628" y="6615897"/>
            <a:ext cx="10211745" cy="2440924"/>
            <a:chOff x="0" y="0"/>
            <a:chExt cx="3042837" cy="727333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3042837" cy="727333"/>
            </a:xfrm>
            <a:custGeom>
              <a:avLst/>
              <a:gdLst/>
              <a:ahLst/>
              <a:cxnLst/>
              <a:rect l="l" t="t" r="r" b="b"/>
              <a:pathLst>
                <a:path w="3042837" h="727333">
                  <a:moveTo>
                    <a:pt x="0" y="0"/>
                  </a:moveTo>
                  <a:lnTo>
                    <a:pt x="3042837" y="0"/>
                  </a:lnTo>
                  <a:lnTo>
                    <a:pt x="3042837" y="727333"/>
                  </a:lnTo>
                  <a:lnTo>
                    <a:pt x="0" y="727333"/>
                  </a:lnTo>
                  <a:close/>
                </a:path>
              </a:pathLst>
            </a:custGeom>
            <a:solidFill>
              <a:srgbClr val="4D1979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3042837" cy="765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 rot="8100000">
            <a:off x="13721104" y="8138017"/>
            <a:ext cx="5636927" cy="605970"/>
          </a:xfrm>
          <a:custGeom>
            <a:avLst/>
            <a:gdLst/>
            <a:ahLst/>
            <a:cxnLst/>
            <a:rect l="l" t="t" r="r" b="b"/>
            <a:pathLst>
              <a:path w="5636927" h="605970">
                <a:moveTo>
                  <a:pt x="0" y="0"/>
                </a:moveTo>
                <a:lnTo>
                  <a:pt x="5636926" y="0"/>
                </a:lnTo>
                <a:lnTo>
                  <a:pt x="5636926" y="605970"/>
                </a:lnTo>
                <a:lnTo>
                  <a:pt x="0" y="6059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25" name="Group 25"/>
          <p:cNvGrpSpPr/>
          <p:nvPr/>
        </p:nvGrpSpPr>
        <p:grpSpPr>
          <a:xfrm rot="-2700000">
            <a:off x="14773604" y="8138004"/>
            <a:ext cx="5641848" cy="2550578"/>
            <a:chOff x="0" y="0"/>
            <a:chExt cx="1681125" cy="760006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681125" cy="760006"/>
            </a:xfrm>
            <a:custGeom>
              <a:avLst/>
              <a:gdLst/>
              <a:ahLst/>
              <a:cxnLst/>
              <a:rect l="l" t="t" r="r" b="b"/>
              <a:pathLst>
                <a:path w="1681125" h="760006">
                  <a:moveTo>
                    <a:pt x="0" y="0"/>
                  </a:moveTo>
                  <a:lnTo>
                    <a:pt x="1681125" y="0"/>
                  </a:lnTo>
                  <a:lnTo>
                    <a:pt x="1681125" y="760006"/>
                  </a:lnTo>
                  <a:lnTo>
                    <a:pt x="0" y="760006"/>
                  </a:lnTo>
                  <a:close/>
                </a:path>
              </a:pathLst>
            </a:custGeom>
            <a:solidFill>
              <a:srgbClr val="A195AC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-38100"/>
              <a:ext cx="1681125" cy="7981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3017263" y="4837800"/>
            <a:ext cx="6192835" cy="19902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903"/>
              </a:lnSpc>
              <a:spcBef>
                <a:spcPct val="0"/>
              </a:spcBef>
            </a:pPr>
            <a:r>
              <a:rPr lang="en-US" sz="5645" b="1">
                <a:solidFill>
                  <a:srgbClr val="4D1979"/>
                </a:solidFill>
                <a:latin typeface="Helios Bold"/>
                <a:ea typeface="Helios Bold"/>
                <a:cs typeface="Helios Bold"/>
                <a:sym typeface="Helios Bold"/>
              </a:rPr>
              <a:t>THE CONTRACT REQUEST PHASE</a:t>
            </a:r>
          </a:p>
        </p:txBody>
      </p:sp>
      <p:grpSp>
        <p:nvGrpSpPr>
          <p:cNvPr id="29" name="Group 29"/>
          <p:cNvGrpSpPr/>
          <p:nvPr/>
        </p:nvGrpSpPr>
        <p:grpSpPr>
          <a:xfrm>
            <a:off x="328164" y="4389691"/>
            <a:ext cx="2689098" cy="2749414"/>
            <a:chOff x="0" y="0"/>
            <a:chExt cx="3585464" cy="3665885"/>
          </a:xfrm>
        </p:grpSpPr>
        <p:sp>
          <p:nvSpPr>
            <p:cNvPr id="30" name="TextBox 30"/>
            <p:cNvSpPr txBox="1"/>
            <p:nvPr/>
          </p:nvSpPr>
          <p:spPr>
            <a:xfrm>
              <a:off x="974224" y="993233"/>
              <a:ext cx="2611240" cy="26726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4556"/>
                </a:lnSpc>
                <a:spcBef>
                  <a:spcPct val="0"/>
                </a:spcBef>
              </a:pPr>
              <a:r>
                <a:rPr lang="en-US" sz="14556" spc="611">
                  <a:solidFill>
                    <a:srgbClr val="4D1979"/>
                  </a:solidFill>
                  <a:latin typeface="Alfa Slab One"/>
                  <a:ea typeface="Alfa Slab One"/>
                  <a:cs typeface="Alfa Slab One"/>
                  <a:sym typeface="Alfa Slab One"/>
                </a:rPr>
                <a:t>3.</a:t>
              </a:r>
            </a:p>
          </p:txBody>
        </p:sp>
        <p:sp>
          <p:nvSpPr>
            <p:cNvPr id="31" name="TextBox 31"/>
            <p:cNvSpPr txBox="1"/>
            <p:nvPr/>
          </p:nvSpPr>
          <p:spPr>
            <a:xfrm rot="-449580">
              <a:off x="46879" y="147993"/>
              <a:ext cx="3353780" cy="10719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254"/>
                </a:lnSpc>
              </a:pPr>
              <a:r>
                <a:rPr lang="en-US" sz="5003">
                  <a:solidFill>
                    <a:srgbClr val="4D1979"/>
                  </a:solidFill>
                  <a:latin typeface="Yellowtail"/>
                  <a:ea typeface="Yellowtail"/>
                  <a:cs typeface="Yellowtail"/>
                  <a:sym typeface="Yellowtail"/>
                </a:rPr>
                <a:t>step</a:t>
              </a:r>
            </a:p>
          </p:txBody>
        </p:sp>
      </p:grpSp>
      <p:sp>
        <p:nvSpPr>
          <p:cNvPr id="32" name="TextBox 32"/>
          <p:cNvSpPr txBox="1"/>
          <p:nvPr/>
        </p:nvSpPr>
        <p:spPr>
          <a:xfrm rot="-1039470">
            <a:off x="4734610" y="7477000"/>
            <a:ext cx="5589908" cy="12239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42"/>
              </a:lnSpc>
            </a:pPr>
            <a:r>
              <a:rPr lang="en-US" sz="13350">
                <a:solidFill>
                  <a:srgbClr val="A20E20"/>
                </a:solidFill>
                <a:latin typeface="Have Heart One"/>
                <a:ea typeface="Have Heart One"/>
                <a:cs typeface="Have Heart One"/>
                <a:sym typeface="Have Heart One"/>
              </a:rPr>
              <a:t>important!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523478" y="224448"/>
            <a:ext cx="18054087" cy="10088970"/>
            <a:chOff x="0" y="0"/>
            <a:chExt cx="452149" cy="25267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2149" cy="252670"/>
            </a:xfrm>
            <a:custGeom>
              <a:avLst/>
              <a:gdLst/>
              <a:ahLst/>
              <a:cxnLst/>
              <a:rect l="l" t="t" r="r" b="b"/>
              <a:pathLst>
                <a:path w="452149" h="252670">
                  <a:moveTo>
                    <a:pt x="203200" y="0"/>
                  </a:moveTo>
                  <a:lnTo>
                    <a:pt x="248949" y="0"/>
                  </a:lnTo>
                  <a:lnTo>
                    <a:pt x="452149" y="252670"/>
                  </a:lnTo>
                  <a:lnTo>
                    <a:pt x="0" y="25267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E4E4E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27000" y="-38100"/>
              <a:ext cx="198149" cy="2907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10800000">
            <a:off x="-4157561" y="0"/>
            <a:ext cx="14753038" cy="3370693"/>
            <a:chOff x="0" y="0"/>
            <a:chExt cx="819809" cy="18730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9809" cy="187305"/>
            </a:xfrm>
            <a:custGeom>
              <a:avLst/>
              <a:gdLst/>
              <a:ahLst/>
              <a:cxnLst/>
              <a:rect l="l" t="t" r="r" b="b"/>
              <a:pathLst>
                <a:path w="819809" h="187305">
                  <a:moveTo>
                    <a:pt x="203200" y="0"/>
                  </a:moveTo>
                  <a:lnTo>
                    <a:pt x="616609" y="0"/>
                  </a:lnTo>
                  <a:lnTo>
                    <a:pt x="819809" y="187305"/>
                  </a:lnTo>
                  <a:lnTo>
                    <a:pt x="0" y="1873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4D1979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-38100"/>
              <a:ext cx="565809" cy="2254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596570" y="548861"/>
            <a:ext cx="10644870" cy="8709439"/>
          </a:xfrm>
          <a:custGeom>
            <a:avLst/>
            <a:gdLst/>
            <a:ahLst/>
            <a:cxnLst/>
            <a:rect l="l" t="t" r="r" b="b"/>
            <a:pathLst>
              <a:path w="10644870" h="8709439">
                <a:moveTo>
                  <a:pt x="0" y="0"/>
                </a:moveTo>
                <a:lnTo>
                  <a:pt x="10644870" y="0"/>
                </a:lnTo>
                <a:lnTo>
                  <a:pt x="10644870" y="8709439"/>
                </a:lnTo>
                <a:lnTo>
                  <a:pt x="0" y="87094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 rot="-347998">
            <a:off x="10013142" y="2987726"/>
            <a:ext cx="7828191" cy="58901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25"/>
              </a:lnSpc>
            </a:pPr>
            <a:r>
              <a:rPr lang="en-US" sz="25500">
                <a:solidFill>
                  <a:srgbClr val="A20E20"/>
                </a:solidFill>
                <a:latin typeface="Have Heart One"/>
                <a:ea typeface="Have Heart One"/>
                <a:cs typeface="Have Heart One"/>
                <a:sym typeface="Have Heart One"/>
              </a:rPr>
              <a:t>Start the request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523478" y="224448"/>
            <a:ext cx="18054087" cy="10088970"/>
            <a:chOff x="0" y="0"/>
            <a:chExt cx="452149" cy="25267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2149" cy="252670"/>
            </a:xfrm>
            <a:custGeom>
              <a:avLst/>
              <a:gdLst/>
              <a:ahLst/>
              <a:cxnLst/>
              <a:rect l="l" t="t" r="r" b="b"/>
              <a:pathLst>
                <a:path w="452149" h="252670">
                  <a:moveTo>
                    <a:pt x="203200" y="0"/>
                  </a:moveTo>
                  <a:lnTo>
                    <a:pt x="248949" y="0"/>
                  </a:lnTo>
                  <a:lnTo>
                    <a:pt x="452149" y="252670"/>
                  </a:lnTo>
                  <a:lnTo>
                    <a:pt x="0" y="25267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E4E4E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27000" y="-38100"/>
              <a:ext cx="198149" cy="2907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10800000">
            <a:off x="-4157561" y="0"/>
            <a:ext cx="14753038" cy="3370693"/>
            <a:chOff x="0" y="0"/>
            <a:chExt cx="819809" cy="18730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9809" cy="187305"/>
            </a:xfrm>
            <a:custGeom>
              <a:avLst/>
              <a:gdLst/>
              <a:ahLst/>
              <a:cxnLst/>
              <a:rect l="l" t="t" r="r" b="b"/>
              <a:pathLst>
                <a:path w="819809" h="187305">
                  <a:moveTo>
                    <a:pt x="203200" y="0"/>
                  </a:moveTo>
                  <a:lnTo>
                    <a:pt x="616609" y="0"/>
                  </a:lnTo>
                  <a:lnTo>
                    <a:pt x="819809" y="187305"/>
                  </a:lnTo>
                  <a:lnTo>
                    <a:pt x="0" y="1873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4D1979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-38100"/>
              <a:ext cx="565809" cy="2254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3218958" y="1476916"/>
            <a:ext cx="12031756" cy="7901452"/>
          </a:xfrm>
          <a:custGeom>
            <a:avLst/>
            <a:gdLst/>
            <a:ahLst/>
            <a:cxnLst/>
            <a:rect l="l" t="t" r="r" b="b"/>
            <a:pathLst>
              <a:path w="12031756" h="7901452">
                <a:moveTo>
                  <a:pt x="0" y="0"/>
                </a:moveTo>
                <a:lnTo>
                  <a:pt x="12031756" y="0"/>
                </a:lnTo>
                <a:lnTo>
                  <a:pt x="12031756" y="7901451"/>
                </a:lnTo>
                <a:lnTo>
                  <a:pt x="0" y="79014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523478" y="224448"/>
            <a:ext cx="18054087" cy="10088970"/>
            <a:chOff x="0" y="0"/>
            <a:chExt cx="452149" cy="25267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2149" cy="252670"/>
            </a:xfrm>
            <a:custGeom>
              <a:avLst/>
              <a:gdLst/>
              <a:ahLst/>
              <a:cxnLst/>
              <a:rect l="l" t="t" r="r" b="b"/>
              <a:pathLst>
                <a:path w="452149" h="252670">
                  <a:moveTo>
                    <a:pt x="203200" y="0"/>
                  </a:moveTo>
                  <a:lnTo>
                    <a:pt x="248949" y="0"/>
                  </a:lnTo>
                  <a:lnTo>
                    <a:pt x="452149" y="252670"/>
                  </a:lnTo>
                  <a:lnTo>
                    <a:pt x="0" y="25267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E4E4E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27000" y="-38100"/>
              <a:ext cx="198149" cy="2907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10800000">
            <a:off x="-4157561" y="0"/>
            <a:ext cx="14753038" cy="3370693"/>
            <a:chOff x="0" y="0"/>
            <a:chExt cx="819809" cy="18730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9809" cy="187305"/>
            </a:xfrm>
            <a:custGeom>
              <a:avLst/>
              <a:gdLst/>
              <a:ahLst/>
              <a:cxnLst/>
              <a:rect l="l" t="t" r="r" b="b"/>
              <a:pathLst>
                <a:path w="819809" h="187305">
                  <a:moveTo>
                    <a:pt x="203200" y="0"/>
                  </a:moveTo>
                  <a:lnTo>
                    <a:pt x="616609" y="0"/>
                  </a:lnTo>
                  <a:lnTo>
                    <a:pt x="819809" y="187305"/>
                  </a:lnTo>
                  <a:lnTo>
                    <a:pt x="0" y="1873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4D1979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-38100"/>
              <a:ext cx="565809" cy="2254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7615076" y="3932924"/>
            <a:ext cx="1855568" cy="1336009"/>
          </a:xfrm>
          <a:custGeom>
            <a:avLst/>
            <a:gdLst/>
            <a:ahLst/>
            <a:cxnLst/>
            <a:rect l="l" t="t" r="r" b="b"/>
            <a:pathLst>
              <a:path w="1855568" h="1336009">
                <a:moveTo>
                  <a:pt x="0" y="0"/>
                </a:moveTo>
                <a:lnTo>
                  <a:pt x="1855568" y="0"/>
                </a:lnTo>
                <a:lnTo>
                  <a:pt x="1855568" y="1336008"/>
                </a:lnTo>
                <a:lnTo>
                  <a:pt x="0" y="13360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204530" y="4055758"/>
            <a:ext cx="8752404" cy="5885420"/>
            <a:chOff x="0" y="0"/>
            <a:chExt cx="11669872" cy="7847227"/>
          </a:xfrm>
        </p:grpSpPr>
        <p:sp>
          <p:nvSpPr>
            <p:cNvPr id="10" name="TextBox 10"/>
            <p:cNvSpPr txBox="1"/>
            <p:nvPr/>
          </p:nvSpPr>
          <p:spPr>
            <a:xfrm>
              <a:off x="0" y="266700"/>
              <a:ext cx="11669872" cy="14055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7043"/>
                </a:lnSpc>
              </a:pPr>
              <a:r>
                <a:rPr lang="en-US" sz="8286">
                  <a:solidFill>
                    <a:srgbClr val="E0FECA"/>
                  </a:solidFill>
                  <a:latin typeface="Helvetica Now Display"/>
                  <a:ea typeface="Helvetica Now Display"/>
                  <a:cs typeface="Helvetica Now Display"/>
                  <a:sym typeface="Helvetica Now Display"/>
                </a:rPr>
                <a:t>Workgroup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2736413"/>
              <a:ext cx="11669872" cy="14141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7121"/>
                </a:lnSpc>
              </a:pPr>
              <a:r>
                <a:rPr lang="en-US" sz="8377">
                  <a:solidFill>
                    <a:srgbClr val="000000"/>
                  </a:solidFill>
                  <a:latin typeface="Helvetica Now Display"/>
                  <a:ea typeface="Helvetica Now Display"/>
                  <a:cs typeface="Helvetica Now Display"/>
                  <a:sym typeface="Helvetica Now Display"/>
                </a:rPr>
                <a:t>Service Name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5239852"/>
              <a:ext cx="11669872" cy="2607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7113"/>
                </a:lnSpc>
              </a:pPr>
              <a:r>
                <a:rPr lang="en-US" sz="8368">
                  <a:solidFill>
                    <a:srgbClr val="000000"/>
                  </a:solidFill>
                  <a:latin typeface="Helvetica Now Display"/>
                  <a:ea typeface="Helvetica Now Display"/>
                  <a:cs typeface="Helvetica Now Display"/>
                  <a:sym typeface="Helvetica Now Display"/>
                </a:rPr>
                <a:t>Date service takes place</a:t>
              </a:r>
            </a:p>
          </p:txBody>
        </p:sp>
      </p:grpSp>
      <p:sp>
        <p:nvSpPr>
          <p:cNvPr id="13" name="Freeform 13"/>
          <p:cNvSpPr/>
          <p:nvPr/>
        </p:nvSpPr>
        <p:spPr>
          <a:xfrm>
            <a:off x="8368616" y="5791200"/>
            <a:ext cx="1855568" cy="1336009"/>
          </a:xfrm>
          <a:custGeom>
            <a:avLst/>
            <a:gdLst/>
            <a:ahLst/>
            <a:cxnLst/>
            <a:rect l="l" t="t" r="r" b="b"/>
            <a:pathLst>
              <a:path w="1855568" h="1336009">
                <a:moveTo>
                  <a:pt x="0" y="0"/>
                </a:moveTo>
                <a:lnTo>
                  <a:pt x="1855568" y="0"/>
                </a:lnTo>
                <a:lnTo>
                  <a:pt x="1855568" y="1336009"/>
                </a:lnTo>
                <a:lnTo>
                  <a:pt x="0" y="13360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296400" y="7710201"/>
            <a:ext cx="1855568" cy="1336009"/>
          </a:xfrm>
          <a:custGeom>
            <a:avLst/>
            <a:gdLst/>
            <a:ahLst/>
            <a:cxnLst/>
            <a:rect l="l" t="t" r="r" b="b"/>
            <a:pathLst>
              <a:path w="1855568" h="1336009">
                <a:moveTo>
                  <a:pt x="0" y="0"/>
                </a:moveTo>
                <a:lnTo>
                  <a:pt x="1855568" y="0"/>
                </a:lnTo>
                <a:lnTo>
                  <a:pt x="1855568" y="1336009"/>
                </a:lnTo>
                <a:lnTo>
                  <a:pt x="0" y="13360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028700" y="447627"/>
            <a:ext cx="6250719" cy="2571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199"/>
              </a:lnSpc>
            </a:pPr>
            <a:r>
              <a:rPr lang="en-US" sz="8499" b="1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Naming </a:t>
            </a:r>
          </a:p>
          <a:p>
            <a:pPr algn="l">
              <a:lnSpc>
                <a:spcPts val="10199"/>
              </a:lnSpc>
            </a:pPr>
            <a:r>
              <a:rPr lang="en-US" sz="8499" b="1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Convention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663661" y="4084038"/>
            <a:ext cx="8469048" cy="976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20"/>
              </a:lnSpc>
            </a:pPr>
            <a:r>
              <a:rPr lang="en-US" sz="28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Same vendors with different workgroups. Approval workflows.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488263" y="6189965"/>
            <a:ext cx="8469048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20"/>
              </a:lnSpc>
            </a:pPr>
            <a:r>
              <a:rPr lang="en-US" sz="28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What are you buying?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332943" y="8108966"/>
            <a:ext cx="8469048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20"/>
              </a:lnSpc>
            </a:pPr>
            <a:r>
              <a:rPr lang="en-US" sz="28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What is the anticipated start date?</a:t>
            </a:r>
          </a:p>
        </p:txBody>
      </p:sp>
      <p:sp>
        <p:nvSpPr>
          <p:cNvPr id="19" name="Freeform 19"/>
          <p:cNvSpPr/>
          <p:nvPr/>
        </p:nvSpPr>
        <p:spPr>
          <a:xfrm>
            <a:off x="8054648" y="823909"/>
            <a:ext cx="9496930" cy="2375590"/>
          </a:xfrm>
          <a:custGeom>
            <a:avLst/>
            <a:gdLst/>
            <a:ahLst/>
            <a:cxnLst/>
            <a:rect l="l" t="t" r="r" b="b"/>
            <a:pathLst>
              <a:path w="9496930" h="2375590">
                <a:moveTo>
                  <a:pt x="0" y="0"/>
                </a:moveTo>
                <a:lnTo>
                  <a:pt x="9496930" y="0"/>
                </a:lnTo>
                <a:lnTo>
                  <a:pt x="9496930" y="2375590"/>
                </a:lnTo>
                <a:lnTo>
                  <a:pt x="0" y="23755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614" t="-170419" r="-3907" b="-11866"/>
            </a:stretch>
          </a:blipFill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523478" y="224448"/>
            <a:ext cx="18054087" cy="10088970"/>
            <a:chOff x="0" y="0"/>
            <a:chExt cx="452149" cy="25267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2149" cy="252670"/>
            </a:xfrm>
            <a:custGeom>
              <a:avLst/>
              <a:gdLst/>
              <a:ahLst/>
              <a:cxnLst/>
              <a:rect l="l" t="t" r="r" b="b"/>
              <a:pathLst>
                <a:path w="452149" h="252670">
                  <a:moveTo>
                    <a:pt x="203200" y="0"/>
                  </a:moveTo>
                  <a:lnTo>
                    <a:pt x="248949" y="0"/>
                  </a:lnTo>
                  <a:lnTo>
                    <a:pt x="452149" y="252670"/>
                  </a:lnTo>
                  <a:lnTo>
                    <a:pt x="0" y="25267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E4E4E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27000" y="-38100"/>
              <a:ext cx="198149" cy="2907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10800000">
            <a:off x="-4157561" y="0"/>
            <a:ext cx="14753038" cy="3370693"/>
            <a:chOff x="0" y="0"/>
            <a:chExt cx="819809" cy="18730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9809" cy="187305"/>
            </a:xfrm>
            <a:custGeom>
              <a:avLst/>
              <a:gdLst/>
              <a:ahLst/>
              <a:cxnLst/>
              <a:rect l="l" t="t" r="r" b="b"/>
              <a:pathLst>
                <a:path w="819809" h="187305">
                  <a:moveTo>
                    <a:pt x="203200" y="0"/>
                  </a:moveTo>
                  <a:lnTo>
                    <a:pt x="616609" y="0"/>
                  </a:lnTo>
                  <a:lnTo>
                    <a:pt x="819809" y="187305"/>
                  </a:lnTo>
                  <a:lnTo>
                    <a:pt x="0" y="1873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4D1979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-38100"/>
              <a:ext cx="565809" cy="2254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491311" y="1685346"/>
            <a:ext cx="17209424" cy="1948191"/>
          </a:xfrm>
          <a:custGeom>
            <a:avLst/>
            <a:gdLst/>
            <a:ahLst/>
            <a:cxnLst/>
            <a:rect l="l" t="t" r="r" b="b"/>
            <a:pathLst>
              <a:path w="17209424" h="1948191">
                <a:moveTo>
                  <a:pt x="0" y="0"/>
                </a:moveTo>
                <a:lnTo>
                  <a:pt x="17209424" y="0"/>
                </a:lnTo>
                <a:lnTo>
                  <a:pt x="17209424" y="1948191"/>
                </a:lnTo>
                <a:lnTo>
                  <a:pt x="0" y="194819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851" b="-521996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91311" y="3058359"/>
            <a:ext cx="17209424" cy="6388908"/>
          </a:xfrm>
          <a:custGeom>
            <a:avLst/>
            <a:gdLst/>
            <a:ahLst/>
            <a:cxnLst/>
            <a:rect l="l" t="t" r="r" b="b"/>
            <a:pathLst>
              <a:path w="17209424" h="6388908">
                <a:moveTo>
                  <a:pt x="0" y="0"/>
                </a:moveTo>
                <a:lnTo>
                  <a:pt x="17209424" y="0"/>
                </a:lnTo>
                <a:lnTo>
                  <a:pt x="17209424" y="6388909"/>
                </a:lnTo>
                <a:lnTo>
                  <a:pt x="0" y="63889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5385" t="-9924" r="-49942"/>
            </a:stretch>
          </a:blipFill>
          <a:ln w="38100" cap="sq">
            <a:solidFill>
              <a:srgbClr val="FDFDFD"/>
            </a:solidFill>
            <a:prstDash val="solid"/>
            <a:miter/>
          </a:ln>
        </p:spPr>
      </p:sp>
      <p:sp>
        <p:nvSpPr>
          <p:cNvPr id="10" name="TextBox 10"/>
          <p:cNvSpPr txBox="1"/>
          <p:nvPr/>
        </p:nvSpPr>
        <p:spPr>
          <a:xfrm>
            <a:off x="5901110" y="4684961"/>
            <a:ext cx="11229976" cy="3335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38"/>
              </a:lnSpc>
              <a:spcBef>
                <a:spcPct val="0"/>
              </a:spcBef>
            </a:pPr>
            <a:r>
              <a:rPr lang="en-US" sz="4527" b="1" i="1">
                <a:solidFill>
                  <a:srgbClr val="000000"/>
                </a:solidFill>
                <a:latin typeface="Helios Bold Italics"/>
                <a:ea typeface="Helios Bold Italics"/>
                <a:cs typeface="Helios Bold Italics"/>
                <a:sym typeface="Helios Bold Italics"/>
              </a:rPr>
              <a:t>Contract Elements</a:t>
            </a:r>
          </a:p>
          <a:p>
            <a:pPr marL="624481" lvl="1" indent="-312241" algn="l">
              <a:lnSpc>
                <a:spcPts val="4049"/>
              </a:lnSpc>
              <a:buFont typeface="Arial"/>
              <a:buChar char="•"/>
            </a:pPr>
            <a:r>
              <a:rPr lang="en-US" sz="2892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Quotes/Pricing</a:t>
            </a:r>
          </a:p>
          <a:p>
            <a:pPr marL="624481" lvl="1" indent="-312241" algn="l">
              <a:lnSpc>
                <a:spcPts val="4049"/>
              </a:lnSpc>
              <a:buFont typeface="Arial"/>
              <a:buChar char="•"/>
            </a:pPr>
            <a:r>
              <a:rPr lang="en-US" sz="2892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Quantity (if applicable)</a:t>
            </a:r>
          </a:p>
          <a:p>
            <a:pPr marL="624481" lvl="1" indent="-312241" algn="l">
              <a:lnSpc>
                <a:spcPts val="4049"/>
              </a:lnSpc>
              <a:buFont typeface="Arial"/>
              <a:buChar char="•"/>
            </a:pPr>
            <a:r>
              <a:rPr lang="en-US" sz="2892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Scope of Work/Proposal/Detailed Description of Services</a:t>
            </a:r>
          </a:p>
          <a:p>
            <a:pPr marL="624481" lvl="1" indent="-312241" algn="l">
              <a:lnSpc>
                <a:spcPts val="4049"/>
              </a:lnSpc>
              <a:buFont typeface="Arial"/>
              <a:buChar char="•"/>
            </a:pPr>
            <a:r>
              <a:rPr lang="en-US" sz="2892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Dates of Service</a:t>
            </a:r>
          </a:p>
          <a:p>
            <a:pPr marL="624481" lvl="1" indent="-312241" algn="l">
              <a:lnSpc>
                <a:spcPts val="4049"/>
              </a:lnSpc>
              <a:buFont typeface="Arial"/>
              <a:buChar char="•"/>
            </a:pPr>
            <a:r>
              <a:rPr lang="en-US" sz="2892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Certificate of Insurance (if there is no Master Service Agreement)</a:t>
            </a:r>
          </a:p>
        </p:txBody>
      </p:sp>
      <p:sp>
        <p:nvSpPr>
          <p:cNvPr id="11" name="Freeform 11"/>
          <p:cNvSpPr/>
          <p:nvPr/>
        </p:nvSpPr>
        <p:spPr>
          <a:xfrm>
            <a:off x="14984606" y="3841644"/>
            <a:ext cx="1727197" cy="730460"/>
          </a:xfrm>
          <a:custGeom>
            <a:avLst/>
            <a:gdLst/>
            <a:ahLst/>
            <a:cxnLst/>
            <a:rect l="l" t="t" r="r" b="b"/>
            <a:pathLst>
              <a:path w="1727197" h="730460">
                <a:moveTo>
                  <a:pt x="0" y="0"/>
                </a:moveTo>
                <a:lnTo>
                  <a:pt x="1727197" y="0"/>
                </a:lnTo>
                <a:lnTo>
                  <a:pt x="1727197" y="730460"/>
                </a:lnTo>
                <a:lnTo>
                  <a:pt x="0" y="7304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3401349" y="705167"/>
            <a:ext cx="5062228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Always click Next.</a:t>
            </a:r>
          </a:p>
        </p:txBody>
      </p:sp>
      <p:sp>
        <p:nvSpPr>
          <p:cNvPr id="13" name="Freeform 13"/>
          <p:cNvSpPr/>
          <p:nvPr/>
        </p:nvSpPr>
        <p:spPr>
          <a:xfrm>
            <a:off x="15193683" y="2027605"/>
            <a:ext cx="2144463" cy="906929"/>
          </a:xfrm>
          <a:custGeom>
            <a:avLst/>
            <a:gdLst/>
            <a:ahLst/>
            <a:cxnLst/>
            <a:rect l="l" t="t" r="r" b="b"/>
            <a:pathLst>
              <a:path w="2144463" h="906929">
                <a:moveTo>
                  <a:pt x="0" y="0"/>
                </a:moveTo>
                <a:lnTo>
                  <a:pt x="2144463" y="0"/>
                </a:lnTo>
                <a:lnTo>
                  <a:pt x="2144463" y="906929"/>
                </a:lnTo>
                <a:lnTo>
                  <a:pt x="0" y="9069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 rot="-1039470">
            <a:off x="13542760" y="4191034"/>
            <a:ext cx="2644837" cy="5716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74"/>
              </a:lnSpc>
            </a:pPr>
            <a:r>
              <a:rPr lang="en-US" sz="6316">
                <a:solidFill>
                  <a:srgbClr val="A20E20"/>
                </a:solidFill>
                <a:latin typeface="Have Heart One"/>
                <a:ea typeface="Have Heart One"/>
                <a:cs typeface="Have Heart One"/>
                <a:sym typeface="Have Heart One"/>
              </a:rPr>
              <a:t>1.</a:t>
            </a:r>
          </a:p>
        </p:txBody>
      </p:sp>
      <p:sp>
        <p:nvSpPr>
          <p:cNvPr id="15" name="TextBox 15"/>
          <p:cNvSpPr txBox="1"/>
          <p:nvPr/>
        </p:nvSpPr>
        <p:spPr>
          <a:xfrm rot="-1039470">
            <a:off x="13720333" y="1896344"/>
            <a:ext cx="2644837" cy="5716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74"/>
              </a:lnSpc>
            </a:pPr>
            <a:r>
              <a:rPr lang="en-US" sz="6316">
                <a:solidFill>
                  <a:srgbClr val="A20E20"/>
                </a:solidFill>
                <a:latin typeface="Have Heart One"/>
                <a:ea typeface="Have Heart One"/>
                <a:cs typeface="Have Heart One"/>
                <a:sym typeface="Have Heart One"/>
              </a:rPr>
              <a:t>2.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523478" y="224448"/>
            <a:ext cx="18054087" cy="10088970"/>
            <a:chOff x="0" y="0"/>
            <a:chExt cx="452149" cy="25267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2149" cy="252670"/>
            </a:xfrm>
            <a:custGeom>
              <a:avLst/>
              <a:gdLst/>
              <a:ahLst/>
              <a:cxnLst/>
              <a:rect l="l" t="t" r="r" b="b"/>
              <a:pathLst>
                <a:path w="452149" h="252670">
                  <a:moveTo>
                    <a:pt x="203200" y="0"/>
                  </a:moveTo>
                  <a:lnTo>
                    <a:pt x="248949" y="0"/>
                  </a:lnTo>
                  <a:lnTo>
                    <a:pt x="452149" y="252670"/>
                  </a:lnTo>
                  <a:lnTo>
                    <a:pt x="0" y="25267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E4E4E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27000" y="-38100"/>
              <a:ext cx="198149" cy="2907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10800000">
            <a:off x="-4157561" y="0"/>
            <a:ext cx="14753038" cy="3370693"/>
            <a:chOff x="0" y="0"/>
            <a:chExt cx="819809" cy="18730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9809" cy="187305"/>
            </a:xfrm>
            <a:custGeom>
              <a:avLst/>
              <a:gdLst/>
              <a:ahLst/>
              <a:cxnLst/>
              <a:rect l="l" t="t" r="r" b="b"/>
              <a:pathLst>
                <a:path w="819809" h="187305">
                  <a:moveTo>
                    <a:pt x="203200" y="0"/>
                  </a:moveTo>
                  <a:lnTo>
                    <a:pt x="616609" y="0"/>
                  </a:lnTo>
                  <a:lnTo>
                    <a:pt x="819809" y="187305"/>
                  </a:lnTo>
                  <a:lnTo>
                    <a:pt x="0" y="1873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4D1979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-38100"/>
              <a:ext cx="565809" cy="2254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2007143" y="424791"/>
            <a:ext cx="14273714" cy="9688283"/>
          </a:xfrm>
          <a:custGeom>
            <a:avLst/>
            <a:gdLst/>
            <a:ahLst/>
            <a:cxnLst/>
            <a:rect l="l" t="t" r="r" b="b"/>
            <a:pathLst>
              <a:path w="14273714" h="9688283">
                <a:moveTo>
                  <a:pt x="0" y="0"/>
                </a:moveTo>
                <a:lnTo>
                  <a:pt x="14273714" y="0"/>
                </a:lnTo>
                <a:lnTo>
                  <a:pt x="14273714" y="9688283"/>
                </a:lnTo>
                <a:lnTo>
                  <a:pt x="0" y="96882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523478" y="224448"/>
            <a:ext cx="18054087" cy="10088970"/>
            <a:chOff x="0" y="0"/>
            <a:chExt cx="452149" cy="25267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2149" cy="252670"/>
            </a:xfrm>
            <a:custGeom>
              <a:avLst/>
              <a:gdLst/>
              <a:ahLst/>
              <a:cxnLst/>
              <a:rect l="l" t="t" r="r" b="b"/>
              <a:pathLst>
                <a:path w="452149" h="252670">
                  <a:moveTo>
                    <a:pt x="203200" y="0"/>
                  </a:moveTo>
                  <a:lnTo>
                    <a:pt x="248949" y="0"/>
                  </a:lnTo>
                  <a:lnTo>
                    <a:pt x="452149" y="252670"/>
                  </a:lnTo>
                  <a:lnTo>
                    <a:pt x="0" y="25267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E4E4E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27000" y="-38100"/>
              <a:ext cx="198149" cy="2907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10800000">
            <a:off x="-4157561" y="0"/>
            <a:ext cx="14753038" cy="3370693"/>
            <a:chOff x="0" y="0"/>
            <a:chExt cx="819809" cy="18730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9809" cy="187305"/>
            </a:xfrm>
            <a:custGeom>
              <a:avLst/>
              <a:gdLst/>
              <a:ahLst/>
              <a:cxnLst/>
              <a:rect l="l" t="t" r="r" b="b"/>
              <a:pathLst>
                <a:path w="819809" h="187305">
                  <a:moveTo>
                    <a:pt x="203200" y="0"/>
                  </a:moveTo>
                  <a:lnTo>
                    <a:pt x="616609" y="0"/>
                  </a:lnTo>
                  <a:lnTo>
                    <a:pt x="819809" y="187305"/>
                  </a:lnTo>
                  <a:lnTo>
                    <a:pt x="0" y="1873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4D1979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-38100"/>
              <a:ext cx="565809" cy="2254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2676604" y="212851"/>
            <a:ext cx="12934791" cy="9861299"/>
          </a:xfrm>
          <a:custGeom>
            <a:avLst/>
            <a:gdLst/>
            <a:ahLst/>
            <a:cxnLst/>
            <a:rect l="l" t="t" r="r" b="b"/>
            <a:pathLst>
              <a:path w="12934791" h="9861299">
                <a:moveTo>
                  <a:pt x="0" y="0"/>
                </a:moveTo>
                <a:lnTo>
                  <a:pt x="12934792" y="0"/>
                </a:lnTo>
                <a:lnTo>
                  <a:pt x="12934792" y="9861298"/>
                </a:lnTo>
                <a:lnTo>
                  <a:pt x="0" y="98612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2505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797766" y="3661213"/>
            <a:ext cx="2190658" cy="681842"/>
          </a:xfrm>
          <a:custGeom>
            <a:avLst/>
            <a:gdLst/>
            <a:ahLst/>
            <a:cxnLst/>
            <a:rect l="l" t="t" r="r" b="b"/>
            <a:pathLst>
              <a:path w="2190658" h="681842">
                <a:moveTo>
                  <a:pt x="0" y="0"/>
                </a:moveTo>
                <a:lnTo>
                  <a:pt x="2190658" y="0"/>
                </a:lnTo>
                <a:lnTo>
                  <a:pt x="2190658" y="681842"/>
                </a:lnTo>
                <a:lnTo>
                  <a:pt x="0" y="6818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-4594198" y="-1321890"/>
            <a:ext cx="24033074" cy="5455740"/>
            <a:chOff x="0" y="0"/>
            <a:chExt cx="1113034" cy="25267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13034" cy="252670"/>
            </a:xfrm>
            <a:custGeom>
              <a:avLst/>
              <a:gdLst/>
              <a:ahLst/>
              <a:cxnLst/>
              <a:rect l="l" t="t" r="r" b="b"/>
              <a:pathLst>
                <a:path w="1113034" h="252670">
                  <a:moveTo>
                    <a:pt x="203200" y="0"/>
                  </a:moveTo>
                  <a:lnTo>
                    <a:pt x="909834" y="0"/>
                  </a:lnTo>
                  <a:lnTo>
                    <a:pt x="1113034" y="252670"/>
                  </a:lnTo>
                  <a:lnTo>
                    <a:pt x="0" y="25267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4D197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27000" y="-38100"/>
              <a:ext cx="859034" cy="2907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29043" y="5723570"/>
            <a:ext cx="4524828" cy="3393621"/>
            <a:chOff x="0" y="0"/>
            <a:chExt cx="812800" cy="609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609600"/>
            </a:xfrm>
            <a:custGeom>
              <a:avLst/>
              <a:gdLst/>
              <a:ahLst/>
              <a:cxnLst/>
              <a:rect l="l" t="t" r="r" b="b"/>
              <a:pathLst>
                <a:path w="812800" h="609600">
                  <a:moveTo>
                    <a:pt x="203200" y="0"/>
                  </a:moveTo>
                  <a:lnTo>
                    <a:pt x="609600" y="0"/>
                  </a:lnTo>
                  <a:lnTo>
                    <a:pt x="812800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r>
                <a:rPr lang="en-US" sz="2000" i="1">
                  <a:solidFill>
                    <a:srgbClr val="FFFFFF"/>
                  </a:solidFill>
                  <a:latin typeface="Helios Italics"/>
                  <a:ea typeface="Helios Italics"/>
                  <a:cs typeface="Helios Italics"/>
                  <a:sym typeface="Helios Italics"/>
                </a:rPr>
                <a:t>Restates and information already provided like the title, type of service, dates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787829" y="4465798"/>
            <a:ext cx="7162511" cy="5371883"/>
            <a:chOff x="0" y="0"/>
            <a:chExt cx="812800" cy="609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609600"/>
            </a:xfrm>
            <a:custGeom>
              <a:avLst/>
              <a:gdLst/>
              <a:ahLst/>
              <a:cxnLst/>
              <a:rect l="l" t="t" r="r" b="b"/>
              <a:pathLst>
                <a:path w="812800" h="609600">
                  <a:moveTo>
                    <a:pt x="203200" y="609600"/>
                  </a:moveTo>
                  <a:lnTo>
                    <a:pt x="609600" y="609600"/>
                  </a:lnTo>
                  <a:lnTo>
                    <a:pt x="812800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00BF63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27000" y="-76200"/>
              <a:ext cx="558800" cy="685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899"/>
                </a:lnSpc>
              </a:pPr>
              <a:r>
                <a:rPr lang="en-US" sz="3499" i="1">
                  <a:solidFill>
                    <a:srgbClr val="FFFFFF"/>
                  </a:solidFill>
                  <a:latin typeface="Helios Italics"/>
                  <a:ea typeface="Helios Italics"/>
                  <a:cs typeface="Helios Italics"/>
                  <a:sym typeface="Helios Italics"/>
                </a:rPr>
                <a:t>Tells the Contract Manager:</a:t>
              </a:r>
            </a:p>
            <a:p>
              <a:pPr algn="ctr">
                <a:lnSpc>
                  <a:spcPts val="4899"/>
                </a:lnSpc>
              </a:pPr>
              <a:r>
                <a:rPr lang="en-US" sz="3499" i="1" u="sng">
                  <a:solidFill>
                    <a:srgbClr val="FFFFFF"/>
                  </a:solidFill>
                  <a:latin typeface="Helios Italics"/>
                  <a:ea typeface="Helios Italics"/>
                  <a:cs typeface="Helios Italics"/>
                  <a:sym typeface="Helios Italics"/>
                </a:rPr>
                <a:t>WHO</a:t>
              </a:r>
              <a:r>
                <a:rPr lang="en-US" sz="3499" i="1">
                  <a:solidFill>
                    <a:srgbClr val="FFFFFF"/>
                  </a:solidFill>
                  <a:latin typeface="Helios Italics"/>
                  <a:ea typeface="Helios Italics"/>
                  <a:cs typeface="Helios Italics"/>
                  <a:sym typeface="Helios Italics"/>
                </a:rPr>
                <a:t> is using/doing </a:t>
              </a:r>
              <a:r>
                <a:rPr lang="en-US" sz="3499" i="1" u="sng">
                  <a:solidFill>
                    <a:srgbClr val="FFFFFF"/>
                  </a:solidFill>
                  <a:latin typeface="Helios Italics"/>
                  <a:ea typeface="Helios Italics"/>
                  <a:cs typeface="Helios Italics"/>
                  <a:sym typeface="Helios Italics"/>
                </a:rPr>
                <a:t>WHAT</a:t>
              </a:r>
              <a:r>
                <a:rPr lang="en-US" sz="3499" i="1">
                  <a:solidFill>
                    <a:srgbClr val="FFFFFF"/>
                  </a:solidFill>
                  <a:latin typeface="Helios Italics"/>
                  <a:ea typeface="Helios Italics"/>
                  <a:cs typeface="Helios Italics"/>
                  <a:sym typeface="Helios Italics"/>
                </a:rPr>
                <a:t> and </a:t>
              </a:r>
              <a:r>
                <a:rPr lang="en-US" sz="3499" i="1" u="sng">
                  <a:solidFill>
                    <a:srgbClr val="FFFFFF"/>
                  </a:solidFill>
                  <a:latin typeface="Helios Italics"/>
                  <a:ea typeface="Helios Italics"/>
                  <a:cs typeface="Helios Italics"/>
                  <a:sym typeface="Helios Italics"/>
                </a:rPr>
                <a:t>HOW</a:t>
              </a:r>
              <a:r>
                <a:rPr lang="en-US" sz="3499" i="1">
                  <a:solidFill>
                    <a:srgbClr val="FFFFFF"/>
                  </a:solidFill>
                  <a:latin typeface="Helios Italics"/>
                  <a:ea typeface="Helios Italics"/>
                  <a:cs typeface="Helios Italics"/>
                  <a:sym typeface="Helios Italics"/>
                </a:rPr>
                <a:t>.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28700" y="808038"/>
            <a:ext cx="11988230" cy="2510857"/>
            <a:chOff x="0" y="0"/>
            <a:chExt cx="15984307" cy="3347810"/>
          </a:xfrm>
        </p:grpSpPr>
        <p:sp>
          <p:nvSpPr>
            <p:cNvPr id="12" name="TextBox 12"/>
            <p:cNvSpPr txBox="1"/>
            <p:nvPr/>
          </p:nvSpPr>
          <p:spPr>
            <a:xfrm>
              <a:off x="0" y="0"/>
              <a:ext cx="15984307" cy="1714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0199"/>
                </a:lnSpc>
              </a:pPr>
              <a:r>
                <a:rPr lang="en-US" sz="8499" b="1">
                  <a:solidFill>
                    <a:srgbClr val="FFFFFF"/>
                  </a:solidFill>
                  <a:latin typeface="TT Hoves Bold"/>
                  <a:ea typeface="TT Hoves Bold"/>
                  <a:cs typeface="TT Hoves Bold"/>
                  <a:sym typeface="TT Hoves Bold"/>
                </a:rPr>
                <a:t>Informative Summary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2007748"/>
              <a:ext cx="12908144" cy="13400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060"/>
                </a:lnSpc>
              </a:pPr>
              <a:r>
                <a:rPr lang="en-US" sz="2900">
                  <a:solidFill>
                    <a:srgbClr val="FFFFFF"/>
                  </a:solidFill>
                  <a:latin typeface="Helios"/>
                  <a:ea typeface="Helios"/>
                  <a:cs typeface="Helios"/>
                  <a:sym typeface="Helios"/>
                </a:rPr>
                <a:t>The Contracts Administration Team and the Subject Matter Experts need to know the purpose of the contract.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3083689" y="5657850"/>
            <a:ext cx="4524828" cy="3393621"/>
            <a:chOff x="0" y="0"/>
            <a:chExt cx="812800" cy="6096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609600"/>
            </a:xfrm>
            <a:custGeom>
              <a:avLst/>
              <a:gdLst/>
              <a:ahLst/>
              <a:cxnLst/>
              <a:rect l="l" t="t" r="r" b="b"/>
              <a:pathLst>
                <a:path w="812800" h="609600">
                  <a:moveTo>
                    <a:pt x="203200" y="0"/>
                  </a:moveTo>
                  <a:lnTo>
                    <a:pt x="609600" y="0"/>
                  </a:lnTo>
                  <a:lnTo>
                    <a:pt x="812800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A20E20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r>
                <a:rPr lang="en-US" sz="2000" i="1">
                  <a:solidFill>
                    <a:srgbClr val="FFFFFF"/>
                  </a:solidFill>
                  <a:latin typeface="Helios Italics"/>
                  <a:ea typeface="Helios Italics"/>
                  <a:cs typeface="Helios Italics"/>
                  <a:sym typeface="Helios Italics"/>
                </a:rPr>
                <a:t>Examples:</a:t>
              </a:r>
            </a:p>
            <a:p>
              <a:pPr algn="ctr">
                <a:lnSpc>
                  <a:spcPts val="2800"/>
                </a:lnSpc>
              </a:pPr>
              <a:r>
                <a:rPr lang="en-US" sz="2000" i="1">
                  <a:solidFill>
                    <a:srgbClr val="FFFFFF"/>
                  </a:solidFill>
                  <a:latin typeface="Helios Italics"/>
                  <a:ea typeface="Helios Italics"/>
                  <a:cs typeface="Helios Italics"/>
                  <a:sym typeface="Helios Italics"/>
                </a:rPr>
                <a:t>“45 licenses and support”</a:t>
              </a:r>
            </a:p>
            <a:p>
              <a:pPr algn="ctr">
                <a:lnSpc>
                  <a:spcPts val="2800"/>
                </a:lnSpc>
              </a:pPr>
              <a:r>
                <a:rPr lang="en-US" sz="2000" i="1">
                  <a:solidFill>
                    <a:srgbClr val="FFFFFF"/>
                  </a:solidFill>
                  <a:latin typeface="Helios Italics"/>
                  <a:ea typeface="Helios Italics"/>
                  <a:cs typeface="Helios Italics"/>
                  <a:sym typeface="Helios Italics"/>
                </a:rPr>
                <a:t>“see T&amp;C’s”</a:t>
              </a:r>
            </a:p>
            <a:p>
              <a:pPr algn="ctr">
                <a:lnSpc>
                  <a:spcPts val="2800"/>
                </a:lnSpc>
              </a:pPr>
              <a:r>
                <a:rPr lang="en-US" sz="2000" i="1">
                  <a:solidFill>
                    <a:srgbClr val="FFFFFF"/>
                  </a:solidFill>
                  <a:latin typeface="Helios Italics"/>
                  <a:ea typeface="Helios Italics"/>
                  <a:cs typeface="Helios Italics"/>
                  <a:sym typeface="Helios Italics"/>
                </a:rPr>
                <a:t>“License and support plan. One Year term”</a:t>
              </a:r>
            </a:p>
            <a:p>
              <a:pPr algn="ctr">
                <a:lnSpc>
                  <a:spcPts val="2800"/>
                </a:lnSpc>
              </a:pPr>
              <a:endParaRPr lang="en-US" sz="2000" i="1">
                <a:solidFill>
                  <a:srgbClr val="FFFFFF"/>
                </a:solidFill>
                <a:latin typeface="Helios Italics"/>
                <a:ea typeface="Helios Italics"/>
                <a:cs typeface="Helios Italics"/>
                <a:sym typeface="Helios Italics"/>
              </a:endParaRP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523478" y="224448"/>
            <a:ext cx="18054087" cy="10088970"/>
            <a:chOff x="0" y="0"/>
            <a:chExt cx="452149" cy="25267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2149" cy="252670"/>
            </a:xfrm>
            <a:custGeom>
              <a:avLst/>
              <a:gdLst/>
              <a:ahLst/>
              <a:cxnLst/>
              <a:rect l="l" t="t" r="r" b="b"/>
              <a:pathLst>
                <a:path w="452149" h="252670">
                  <a:moveTo>
                    <a:pt x="203200" y="0"/>
                  </a:moveTo>
                  <a:lnTo>
                    <a:pt x="248949" y="0"/>
                  </a:lnTo>
                  <a:lnTo>
                    <a:pt x="452149" y="252670"/>
                  </a:lnTo>
                  <a:lnTo>
                    <a:pt x="0" y="25267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E4E4E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27000" y="-38100"/>
              <a:ext cx="198149" cy="2907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10800000">
            <a:off x="-4157561" y="0"/>
            <a:ext cx="14753038" cy="3370693"/>
            <a:chOff x="0" y="0"/>
            <a:chExt cx="819809" cy="18730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9809" cy="187305"/>
            </a:xfrm>
            <a:custGeom>
              <a:avLst/>
              <a:gdLst/>
              <a:ahLst/>
              <a:cxnLst/>
              <a:rect l="l" t="t" r="r" b="b"/>
              <a:pathLst>
                <a:path w="819809" h="187305">
                  <a:moveTo>
                    <a:pt x="203200" y="0"/>
                  </a:moveTo>
                  <a:lnTo>
                    <a:pt x="616609" y="0"/>
                  </a:lnTo>
                  <a:lnTo>
                    <a:pt x="819809" y="187305"/>
                  </a:lnTo>
                  <a:lnTo>
                    <a:pt x="0" y="1873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4D1979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-38100"/>
              <a:ext cx="565809" cy="2254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2676604" y="212851"/>
            <a:ext cx="12934791" cy="9861299"/>
          </a:xfrm>
          <a:custGeom>
            <a:avLst/>
            <a:gdLst/>
            <a:ahLst/>
            <a:cxnLst/>
            <a:rect l="l" t="t" r="r" b="b"/>
            <a:pathLst>
              <a:path w="12934791" h="9861299">
                <a:moveTo>
                  <a:pt x="0" y="0"/>
                </a:moveTo>
                <a:lnTo>
                  <a:pt x="12934792" y="0"/>
                </a:lnTo>
                <a:lnTo>
                  <a:pt x="12934792" y="9861298"/>
                </a:lnTo>
                <a:lnTo>
                  <a:pt x="0" y="98612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2505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556692" y="6343758"/>
            <a:ext cx="11985192" cy="3730391"/>
          </a:xfrm>
          <a:custGeom>
            <a:avLst/>
            <a:gdLst/>
            <a:ahLst/>
            <a:cxnLst/>
            <a:rect l="l" t="t" r="r" b="b"/>
            <a:pathLst>
              <a:path w="11985192" h="3730391">
                <a:moveTo>
                  <a:pt x="0" y="0"/>
                </a:moveTo>
                <a:lnTo>
                  <a:pt x="11985192" y="0"/>
                </a:lnTo>
                <a:lnTo>
                  <a:pt x="11985192" y="3730391"/>
                </a:lnTo>
                <a:lnTo>
                  <a:pt x="0" y="37303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075930" y="3992291"/>
            <a:ext cx="961523" cy="954530"/>
          </a:xfrm>
          <a:custGeom>
            <a:avLst/>
            <a:gdLst/>
            <a:ahLst/>
            <a:cxnLst/>
            <a:rect l="l" t="t" r="r" b="b"/>
            <a:pathLst>
              <a:path w="961523" h="954530">
                <a:moveTo>
                  <a:pt x="0" y="0"/>
                </a:moveTo>
                <a:lnTo>
                  <a:pt x="961523" y="0"/>
                </a:lnTo>
                <a:lnTo>
                  <a:pt x="961523" y="954530"/>
                </a:lnTo>
                <a:lnTo>
                  <a:pt x="0" y="9545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6188300" cy="10287000"/>
          </a:xfrm>
          <a:custGeom>
            <a:avLst/>
            <a:gdLst/>
            <a:ahLst/>
            <a:cxnLst/>
            <a:rect l="l" t="t" r="r" b="b"/>
            <a:pathLst>
              <a:path w="6188300" h="10287000">
                <a:moveTo>
                  <a:pt x="0" y="0"/>
                </a:moveTo>
                <a:lnTo>
                  <a:pt x="6188300" y="0"/>
                </a:lnTo>
                <a:lnTo>
                  <a:pt x="61883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4613" r="-7461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258697" y="4471128"/>
            <a:ext cx="7621282" cy="1469390"/>
            <a:chOff x="0" y="0"/>
            <a:chExt cx="10161710" cy="1959187"/>
          </a:xfrm>
        </p:grpSpPr>
        <p:grpSp>
          <p:nvGrpSpPr>
            <p:cNvPr id="4" name="Group 4"/>
            <p:cNvGrpSpPr/>
            <p:nvPr/>
          </p:nvGrpSpPr>
          <p:grpSpPr>
            <a:xfrm rot="-5400000">
              <a:off x="-156315" y="767960"/>
              <a:ext cx="735898" cy="423267"/>
              <a:chOff x="0" y="0"/>
              <a:chExt cx="812800" cy="467499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812800" cy="467499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467499">
                    <a:moveTo>
                      <a:pt x="406400" y="467499"/>
                    </a:moveTo>
                    <a:lnTo>
                      <a:pt x="812800" y="0"/>
                    </a:lnTo>
                    <a:lnTo>
                      <a:pt x="0" y="0"/>
                    </a:lnTo>
                    <a:lnTo>
                      <a:pt x="406400" y="467499"/>
                    </a:lnTo>
                    <a:close/>
                  </a:path>
                </a:pathLst>
              </a:custGeom>
              <a:solidFill>
                <a:srgbClr val="4D1979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127000" y="23868"/>
                <a:ext cx="558800" cy="22657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39"/>
                  </a:lnSpc>
                </a:pPr>
                <a:endParaRPr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1205436" y="-66675"/>
              <a:ext cx="8956273" cy="20258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060"/>
                </a:lnSpc>
              </a:pPr>
              <a:r>
                <a:rPr lang="en-US" sz="2900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The Jaggaer Solution was implemented to streamline and introduce transparency to TCU’s Contract process. 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258697" y="6864714"/>
            <a:ext cx="7463019" cy="1469390"/>
            <a:chOff x="0" y="0"/>
            <a:chExt cx="9950693" cy="1959187"/>
          </a:xfrm>
        </p:grpSpPr>
        <p:sp>
          <p:nvSpPr>
            <p:cNvPr id="9" name="TextBox 9"/>
            <p:cNvSpPr txBox="1"/>
            <p:nvPr/>
          </p:nvSpPr>
          <p:spPr>
            <a:xfrm>
              <a:off x="1180404" y="-66675"/>
              <a:ext cx="8770288" cy="20258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060"/>
                </a:lnSpc>
              </a:pPr>
              <a:r>
                <a:rPr lang="en-US" sz="2900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The Contract team’s goal is to ensure our users get the most out of Jaggaer with trainings and guides.</a:t>
              </a:r>
            </a:p>
          </p:txBody>
        </p:sp>
        <p:grpSp>
          <p:nvGrpSpPr>
            <p:cNvPr id="10" name="Group 10"/>
            <p:cNvGrpSpPr/>
            <p:nvPr/>
          </p:nvGrpSpPr>
          <p:grpSpPr>
            <a:xfrm rot="-5400000">
              <a:off x="-160710" y="772354"/>
              <a:ext cx="735898" cy="414478"/>
              <a:chOff x="0" y="0"/>
              <a:chExt cx="812800" cy="457791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12800" cy="457791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457791">
                    <a:moveTo>
                      <a:pt x="406400" y="457791"/>
                    </a:moveTo>
                    <a:lnTo>
                      <a:pt x="812800" y="0"/>
                    </a:lnTo>
                    <a:lnTo>
                      <a:pt x="0" y="0"/>
                    </a:lnTo>
                    <a:lnTo>
                      <a:pt x="406400" y="457791"/>
                    </a:lnTo>
                    <a:close/>
                  </a:path>
                </a:pathLst>
              </a:custGeom>
              <a:solidFill>
                <a:srgbClr val="4D1979"/>
              </a:solidFill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127000" y="23174"/>
                <a:ext cx="558800" cy="22207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39"/>
                  </a:lnSpc>
                </a:pPr>
                <a:endParaRPr/>
              </a:p>
            </p:txBody>
          </p:sp>
        </p:grpSp>
      </p:grpSp>
      <p:sp>
        <p:nvSpPr>
          <p:cNvPr id="13" name="TextBox 13"/>
          <p:cNvSpPr txBox="1"/>
          <p:nvPr/>
        </p:nvSpPr>
        <p:spPr>
          <a:xfrm>
            <a:off x="8258697" y="1892877"/>
            <a:ext cx="7285740" cy="1285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199"/>
              </a:lnSpc>
            </a:pPr>
            <a:r>
              <a:rPr lang="en-US" sz="8499" b="1">
                <a:solidFill>
                  <a:srgbClr val="4D1979"/>
                </a:solidFill>
                <a:latin typeface="TT Hoves Bold"/>
                <a:ea typeface="TT Hoves Bold"/>
                <a:cs typeface="TT Hoves Bold"/>
                <a:sym typeface="TT Hoves Bold"/>
              </a:rPr>
              <a:t>Introduction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523478" y="224448"/>
            <a:ext cx="18054087" cy="10088970"/>
            <a:chOff x="0" y="0"/>
            <a:chExt cx="452149" cy="25267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2149" cy="252670"/>
            </a:xfrm>
            <a:custGeom>
              <a:avLst/>
              <a:gdLst/>
              <a:ahLst/>
              <a:cxnLst/>
              <a:rect l="l" t="t" r="r" b="b"/>
              <a:pathLst>
                <a:path w="452149" h="252670">
                  <a:moveTo>
                    <a:pt x="203200" y="0"/>
                  </a:moveTo>
                  <a:lnTo>
                    <a:pt x="248949" y="0"/>
                  </a:lnTo>
                  <a:lnTo>
                    <a:pt x="452149" y="252670"/>
                  </a:lnTo>
                  <a:lnTo>
                    <a:pt x="0" y="25267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E4E4E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27000" y="-38100"/>
              <a:ext cx="198149" cy="2907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10800000">
            <a:off x="-4157561" y="0"/>
            <a:ext cx="14753038" cy="3370693"/>
            <a:chOff x="0" y="0"/>
            <a:chExt cx="819809" cy="18730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9809" cy="187305"/>
            </a:xfrm>
            <a:custGeom>
              <a:avLst/>
              <a:gdLst/>
              <a:ahLst/>
              <a:cxnLst/>
              <a:rect l="l" t="t" r="r" b="b"/>
              <a:pathLst>
                <a:path w="819809" h="187305">
                  <a:moveTo>
                    <a:pt x="203200" y="0"/>
                  </a:moveTo>
                  <a:lnTo>
                    <a:pt x="616609" y="0"/>
                  </a:lnTo>
                  <a:lnTo>
                    <a:pt x="819809" y="187305"/>
                  </a:lnTo>
                  <a:lnTo>
                    <a:pt x="0" y="1873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4D1979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-38100"/>
              <a:ext cx="565809" cy="2254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408443" y="1274985"/>
            <a:ext cx="17254044" cy="7987895"/>
          </a:xfrm>
          <a:custGeom>
            <a:avLst/>
            <a:gdLst/>
            <a:ahLst/>
            <a:cxnLst/>
            <a:rect l="l" t="t" r="r" b="b"/>
            <a:pathLst>
              <a:path w="17254044" h="7987895">
                <a:moveTo>
                  <a:pt x="0" y="0"/>
                </a:moveTo>
                <a:lnTo>
                  <a:pt x="17254044" y="0"/>
                </a:lnTo>
                <a:lnTo>
                  <a:pt x="17254044" y="7987895"/>
                </a:lnTo>
                <a:lnTo>
                  <a:pt x="0" y="79878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6122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82679" y="2555358"/>
            <a:ext cx="2536279" cy="789417"/>
          </a:xfrm>
          <a:custGeom>
            <a:avLst/>
            <a:gdLst/>
            <a:ahLst/>
            <a:cxnLst/>
            <a:rect l="l" t="t" r="r" b="b"/>
            <a:pathLst>
              <a:path w="2536279" h="789417">
                <a:moveTo>
                  <a:pt x="0" y="0"/>
                </a:moveTo>
                <a:lnTo>
                  <a:pt x="2536279" y="0"/>
                </a:lnTo>
                <a:lnTo>
                  <a:pt x="2536279" y="789417"/>
                </a:lnTo>
                <a:lnTo>
                  <a:pt x="0" y="78941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331750" y="2791332"/>
            <a:ext cx="1019983" cy="317470"/>
          </a:xfrm>
          <a:custGeom>
            <a:avLst/>
            <a:gdLst/>
            <a:ahLst/>
            <a:cxnLst/>
            <a:rect l="l" t="t" r="r" b="b"/>
            <a:pathLst>
              <a:path w="1019983" h="317470">
                <a:moveTo>
                  <a:pt x="0" y="0"/>
                </a:moveTo>
                <a:lnTo>
                  <a:pt x="1019982" y="0"/>
                </a:lnTo>
                <a:lnTo>
                  <a:pt x="1019982" y="317470"/>
                </a:lnTo>
                <a:lnTo>
                  <a:pt x="0" y="3174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001000" y="0"/>
            <a:ext cx="10287000" cy="10287000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-95377" y="-95377"/>
              <a:ext cx="6540754" cy="6540754"/>
            </a:xfrm>
            <a:custGeom>
              <a:avLst/>
              <a:gdLst/>
              <a:ahLst/>
              <a:cxnLst/>
              <a:rect l="l" t="t" r="r" b="b"/>
              <a:pathLst>
                <a:path w="6540754" h="6540754">
                  <a:moveTo>
                    <a:pt x="6540754" y="0"/>
                  </a:moveTo>
                  <a:lnTo>
                    <a:pt x="0" y="6540754"/>
                  </a:lnTo>
                  <a:lnTo>
                    <a:pt x="6540754" y="6540754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 rot="-10800000">
            <a:off x="14447117" y="0"/>
            <a:ext cx="7681766" cy="3540443"/>
            <a:chOff x="0" y="0"/>
            <a:chExt cx="406400" cy="18730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06400" cy="187305"/>
            </a:xfrm>
            <a:custGeom>
              <a:avLst/>
              <a:gdLst/>
              <a:ahLst/>
              <a:cxnLst/>
              <a:rect l="l" t="t" r="r" b="b"/>
              <a:pathLst>
                <a:path w="406400" h="187305">
                  <a:moveTo>
                    <a:pt x="203200" y="0"/>
                  </a:moveTo>
                  <a:lnTo>
                    <a:pt x="203200" y="0"/>
                  </a:lnTo>
                  <a:lnTo>
                    <a:pt x="406400" y="187305"/>
                  </a:lnTo>
                  <a:lnTo>
                    <a:pt x="0" y="1873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4D1979">
                <a:alpha val="80000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127000" y="-38100"/>
              <a:ext cx="152400" cy="2254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287197" y="2112674"/>
            <a:ext cx="5675578" cy="3526368"/>
          </a:xfrm>
          <a:custGeom>
            <a:avLst/>
            <a:gdLst/>
            <a:ahLst/>
            <a:cxnLst/>
            <a:rect l="l" t="t" r="r" b="b"/>
            <a:pathLst>
              <a:path w="5675578" h="3526368">
                <a:moveTo>
                  <a:pt x="0" y="0"/>
                </a:moveTo>
                <a:lnTo>
                  <a:pt x="5675578" y="0"/>
                </a:lnTo>
                <a:lnTo>
                  <a:pt x="5675578" y="3526367"/>
                </a:lnTo>
                <a:lnTo>
                  <a:pt x="0" y="35263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320" r="-1964"/>
            </a:stretch>
          </a:blipFill>
        </p:spPr>
      </p:sp>
      <p:sp>
        <p:nvSpPr>
          <p:cNvPr id="8" name="Freeform 8"/>
          <p:cNvSpPr/>
          <p:nvPr/>
        </p:nvSpPr>
        <p:spPr>
          <a:xfrm rot="-30000">
            <a:off x="8855961" y="1309863"/>
            <a:ext cx="4593621" cy="8801805"/>
          </a:xfrm>
          <a:custGeom>
            <a:avLst/>
            <a:gdLst/>
            <a:ahLst/>
            <a:cxnLst/>
            <a:rect l="l" t="t" r="r" b="b"/>
            <a:pathLst>
              <a:path w="4593621" h="8801805">
                <a:moveTo>
                  <a:pt x="76469" y="0"/>
                </a:moveTo>
                <a:lnTo>
                  <a:pt x="4593622" y="39421"/>
                </a:lnTo>
                <a:lnTo>
                  <a:pt x="4517154" y="8801805"/>
                </a:lnTo>
                <a:lnTo>
                  <a:pt x="0" y="8762385"/>
                </a:lnTo>
                <a:lnTo>
                  <a:pt x="76469" y="0"/>
                </a:lnTo>
                <a:close/>
              </a:path>
            </a:pathLst>
          </a:custGeom>
          <a:blipFill>
            <a:blip r:embed="rId4"/>
            <a:stretch>
              <a:fillRect t="-2754" r="-25451" b="-3691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492363" y="326084"/>
            <a:ext cx="15584923" cy="1123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80"/>
              </a:lnSpc>
            </a:pPr>
            <a:r>
              <a:rPr lang="en-US" sz="7400" b="1">
                <a:solidFill>
                  <a:srgbClr val="4D1979"/>
                </a:solidFill>
                <a:latin typeface="TT Hoves Bold"/>
                <a:ea typeface="TT Hoves Bold"/>
                <a:cs typeface="TT Hoves Bold"/>
                <a:sym typeface="TT Hoves Bold"/>
              </a:rPr>
              <a:t>Select the Correct Work Group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326805" y="2334402"/>
            <a:ext cx="1634390" cy="98880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5400000">
            <a:off x="7735562" y="7463768"/>
            <a:ext cx="2781074" cy="168255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86264" y="3460199"/>
            <a:ext cx="1088706" cy="658667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648410" y="6876406"/>
            <a:ext cx="7556244" cy="989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60"/>
              </a:lnSpc>
            </a:pPr>
            <a:r>
              <a:rPr lang="en-US" sz="19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Use the tiny black arrows to drop down to your specific work group. </a:t>
            </a:r>
          </a:p>
          <a:p>
            <a:pPr algn="l">
              <a:lnSpc>
                <a:spcPts val="2660"/>
              </a:lnSpc>
            </a:pPr>
            <a:endParaRPr lang="en-US" sz="1900">
              <a:solidFill>
                <a:srgbClr val="2A2E3A"/>
              </a:solidFill>
              <a:latin typeface="Helios"/>
              <a:ea typeface="Helios"/>
              <a:cs typeface="Helios"/>
              <a:sym typeface="Helios"/>
            </a:endParaRPr>
          </a:p>
          <a:p>
            <a:pPr algn="l">
              <a:lnSpc>
                <a:spcPts val="2660"/>
              </a:lnSpc>
            </a:pPr>
            <a:r>
              <a:rPr lang="en-US" sz="19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Work group determines workflow.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523478" y="224448"/>
            <a:ext cx="18054087" cy="10088970"/>
            <a:chOff x="0" y="0"/>
            <a:chExt cx="452149" cy="25267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2149" cy="252670"/>
            </a:xfrm>
            <a:custGeom>
              <a:avLst/>
              <a:gdLst/>
              <a:ahLst/>
              <a:cxnLst/>
              <a:rect l="l" t="t" r="r" b="b"/>
              <a:pathLst>
                <a:path w="452149" h="252670">
                  <a:moveTo>
                    <a:pt x="203200" y="0"/>
                  </a:moveTo>
                  <a:lnTo>
                    <a:pt x="248949" y="0"/>
                  </a:lnTo>
                  <a:lnTo>
                    <a:pt x="452149" y="252670"/>
                  </a:lnTo>
                  <a:lnTo>
                    <a:pt x="0" y="25267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E4E4E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27000" y="-38100"/>
              <a:ext cx="198149" cy="2907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10800000">
            <a:off x="-4157561" y="0"/>
            <a:ext cx="14753038" cy="3370693"/>
            <a:chOff x="0" y="0"/>
            <a:chExt cx="819809" cy="18730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9809" cy="187305"/>
            </a:xfrm>
            <a:custGeom>
              <a:avLst/>
              <a:gdLst/>
              <a:ahLst/>
              <a:cxnLst/>
              <a:rect l="l" t="t" r="r" b="b"/>
              <a:pathLst>
                <a:path w="819809" h="187305">
                  <a:moveTo>
                    <a:pt x="203200" y="0"/>
                  </a:moveTo>
                  <a:lnTo>
                    <a:pt x="616609" y="0"/>
                  </a:lnTo>
                  <a:lnTo>
                    <a:pt x="819809" y="187305"/>
                  </a:lnTo>
                  <a:lnTo>
                    <a:pt x="0" y="1873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4D1979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-38100"/>
              <a:ext cx="565809" cy="2254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516978" y="1274985"/>
            <a:ext cx="17254044" cy="7987895"/>
          </a:xfrm>
          <a:custGeom>
            <a:avLst/>
            <a:gdLst/>
            <a:ahLst/>
            <a:cxnLst/>
            <a:rect l="l" t="t" r="r" b="b"/>
            <a:pathLst>
              <a:path w="17254044" h="7987895">
                <a:moveTo>
                  <a:pt x="0" y="0"/>
                </a:moveTo>
                <a:lnTo>
                  <a:pt x="17254044" y="0"/>
                </a:lnTo>
                <a:lnTo>
                  <a:pt x="17254044" y="7987895"/>
                </a:lnTo>
                <a:lnTo>
                  <a:pt x="0" y="79878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6122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54701" y="3479636"/>
            <a:ext cx="4091616" cy="1273516"/>
          </a:xfrm>
          <a:custGeom>
            <a:avLst/>
            <a:gdLst/>
            <a:ahLst/>
            <a:cxnLst/>
            <a:rect l="l" t="t" r="r" b="b"/>
            <a:pathLst>
              <a:path w="4091616" h="1273516">
                <a:moveTo>
                  <a:pt x="0" y="0"/>
                </a:moveTo>
                <a:lnTo>
                  <a:pt x="4091616" y="0"/>
                </a:lnTo>
                <a:lnTo>
                  <a:pt x="4091616" y="1273516"/>
                </a:lnTo>
                <a:lnTo>
                  <a:pt x="0" y="12735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73726" y="4955721"/>
            <a:ext cx="9840776" cy="3062942"/>
          </a:xfrm>
          <a:custGeom>
            <a:avLst/>
            <a:gdLst/>
            <a:ahLst/>
            <a:cxnLst/>
            <a:rect l="l" t="t" r="r" b="b"/>
            <a:pathLst>
              <a:path w="9840776" h="3062942">
                <a:moveTo>
                  <a:pt x="0" y="0"/>
                </a:moveTo>
                <a:lnTo>
                  <a:pt x="9840776" y="0"/>
                </a:lnTo>
                <a:lnTo>
                  <a:pt x="9840776" y="3062942"/>
                </a:lnTo>
                <a:lnTo>
                  <a:pt x="0" y="30629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12677" b="12677"/>
            <a:stretch>
              <a:fillRect/>
            </a:stretch>
          </p:blipFill>
          <p:spPr>
            <a:xfrm>
              <a:off x="0" y="0"/>
              <a:ext cx="12128500" cy="67945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21989" b="21989"/>
            <a:stretch>
              <a:fillRect/>
            </a:stretch>
          </p:blipFill>
          <p:spPr>
            <a:xfrm>
              <a:off x="12255500" y="0"/>
              <a:ext cx="12128500" cy="67945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t="7974" b="7974"/>
            <a:stretch>
              <a:fillRect/>
            </a:stretch>
          </p:blipFill>
          <p:spPr>
            <a:xfrm>
              <a:off x="0" y="6921500"/>
              <a:ext cx="12128500" cy="67945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/>
            <a:srcRect t="12652" b="12652"/>
            <a:stretch>
              <a:fillRect/>
            </a:stretch>
          </p:blipFill>
          <p:spPr>
            <a:xfrm>
              <a:off x="12255500" y="6921500"/>
              <a:ext cx="12128500" cy="6794500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6512262" y="3072577"/>
            <a:ext cx="5263476" cy="4141845"/>
            <a:chOff x="0" y="0"/>
            <a:chExt cx="1298489" cy="102178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298489" cy="1021785"/>
            </a:xfrm>
            <a:custGeom>
              <a:avLst/>
              <a:gdLst/>
              <a:ahLst/>
              <a:cxnLst/>
              <a:rect l="l" t="t" r="r" b="b"/>
              <a:pathLst>
                <a:path w="1298489" h="1021785">
                  <a:moveTo>
                    <a:pt x="649245" y="0"/>
                  </a:moveTo>
                  <a:lnTo>
                    <a:pt x="1298489" y="203200"/>
                  </a:lnTo>
                  <a:lnTo>
                    <a:pt x="1298489" y="818585"/>
                  </a:lnTo>
                  <a:lnTo>
                    <a:pt x="649245" y="1021785"/>
                  </a:lnTo>
                  <a:lnTo>
                    <a:pt x="0" y="818585"/>
                  </a:lnTo>
                  <a:lnTo>
                    <a:pt x="0" y="203200"/>
                  </a:lnTo>
                  <a:lnTo>
                    <a:pt x="649245" y="0"/>
                  </a:lnTo>
                  <a:close/>
                </a:path>
              </a:pathLst>
            </a:custGeom>
            <a:solidFill>
              <a:srgbClr val="4D1979"/>
            </a:solidFill>
            <a:ln w="10477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111125"/>
              <a:ext cx="1298489" cy="770960"/>
            </a:xfrm>
            <a:prstGeom prst="rect">
              <a:avLst/>
            </a:prstGeom>
          </p:spPr>
          <p:txBody>
            <a:bodyPr lIns="40519" tIns="40519" rIns="40519" bIns="40519" rtlCol="0" anchor="ctr"/>
            <a:lstStyle/>
            <a:p>
              <a:pPr algn="ctr">
                <a:lnSpc>
                  <a:spcPts val="1674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7296181" y="4500880"/>
            <a:ext cx="3695637" cy="1209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b="1">
                <a:solidFill>
                  <a:srgbClr val="FFFFFF"/>
                </a:solidFill>
                <a:latin typeface="Helios Bold"/>
                <a:ea typeface="Helios Bold"/>
                <a:cs typeface="Helios Bold"/>
                <a:sym typeface="Helios Bold"/>
              </a:rPr>
              <a:t>Contact Party Information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3656587" y="627353"/>
            <a:ext cx="5187664" cy="1812704"/>
            <a:chOff x="0" y="0"/>
            <a:chExt cx="6916886" cy="2416939"/>
          </a:xfrm>
        </p:grpSpPr>
        <p:sp>
          <p:nvSpPr>
            <p:cNvPr id="12" name="TextBox 12"/>
            <p:cNvSpPr txBox="1"/>
            <p:nvPr/>
          </p:nvSpPr>
          <p:spPr>
            <a:xfrm>
              <a:off x="0" y="1219679"/>
              <a:ext cx="6916886" cy="11972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23"/>
                </a:lnSpc>
              </a:pPr>
              <a:r>
                <a:rPr lang="en-US" sz="7338" spc="-256">
                  <a:solidFill>
                    <a:srgbClr val="4D1979"/>
                  </a:solidFill>
                  <a:latin typeface="Bernoru SemiCondensed"/>
                  <a:ea typeface="Bernoru SemiCondensed"/>
                  <a:cs typeface="Bernoru SemiCondensed"/>
                  <a:sym typeface="Bernoru SemiCondensed"/>
                </a:rPr>
                <a:t>REQUESTOR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171450"/>
              <a:ext cx="6916886" cy="19123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035"/>
                </a:lnSpc>
                <a:spcBef>
                  <a:spcPct val="0"/>
                </a:spcBef>
              </a:pPr>
              <a:r>
                <a:rPr lang="en-US" sz="8596">
                  <a:solidFill>
                    <a:srgbClr val="000000"/>
                  </a:solidFill>
                  <a:latin typeface="Holiday"/>
                  <a:ea typeface="Holiday"/>
                  <a:cs typeface="Holiday"/>
                  <a:sym typeface="Holiday"/>
                </a:rPr>
                <a:t>Contract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2927311" y="3509305"/>
            <a:ext cx="5187664" cy="1517508"/>
            <a:chOff x="0" y="0"/>
            <a:chExt cx="6916886" cy="2023343"/>
          </a:xfrm>
        </p:grpSpPr>
        <p:sp>
          <p:nvSpPr>
            <p:cNvPr id="15" name="TextBox 15"/>
            <p:cNvSpPr txBox="1"/>
            <p:nvPr/>
          </p:nvSpPr>
          <p:spPr>
            <a:xfrm>
              <a:off x="0" y="285750"/>
              <a:ext cx="6916886" cy="11972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23"/>
                </a:lnSpc>
              </a:pPr>
              <a:r>
                <a:rPr lang="en-US" sz="7338" spc="-256">
                  <a:solidFill>
                    <a:srgbClr val="4D1979"/>
                  </a:solidFill>
                  <a:latin typeface="Bernoru SemiCondensed"/>
                  <a:ea typeface="Bernoru SemiCondensed"/>
                  <a:cs typeface="Bernoru SemiCondensed"/>
                  <a:sym typeface="Bernoru SemiCondensed"/>
                </a:rPr>
                <a:t>DEPARTMENT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111036"/>
              <a:ext cx="6916886" cy="19123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035"/>
                </a:lnSpc>
                <a:spcBef>
                  <a:spcPct val="0"/>
                </a:spcBef>
              </a:pPr>
              <a:r>
                <a:rPr lang="en-US" sz="8596">
                  <a:solidFill>
                    <a:srgbClr val="000000"/>
                  </a:solidFill>
                  <a:latin typeface="Holiday"/>
                  <a:ea typeface="Holiday"/>
                  <a:cs typeface="Holiday"/>
                  <a:sym typeface="Holiday"/>
                </a:rPr>
                <a:t>Contact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3767582" y="8552236"/>
            <a:ext cx="5376418" cy="1863306"/>
            <a:chOff x="0" y="0"/>
            <a:chExt cx="7168558" cy="2484409"/>
          </a:xfrm>
        </p:grpSpPr>
        <p:sp>
          <p:nvSpPr>
            <p:cNvPr id="18" name="TextBox 18"/>
            <p:cNvSpPr txBox="1"/>
            <p:nvPr/>
          </p:nvSpPr>
          <p:spPr>
            <a:xfrm>
              <a:off x="0" y="1283057"/>
              <a:ext cx="6916886" cy="12013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23"/>
                </a:lnSpc>
              </a:pPr>
              <a:r>
                <a:rPr lang="en-US" sz="7338" spc="-256">
                  <a:solidFill>
                    <a:srgbClr val="E4E4E4"/>
                  </a:solidFill>
                  <a:latin typeface="Bernoru SemiCondensed"/>
                  <a:ea typeface="Bernoru SemiCondensed"/>
                  <a:cs typeface="Bernoru SemiCondensed"/>
                  <a:sym typeface="Bernoru SemiCondensed"/>
                </a:rPr>
                <a:t>CONTACT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251672" y="-171450"/>
              <a:ext cx="6916886" cy="19123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035"/>
                </a:lnSpc>
                <a:spcBef>
                  <a:spcPct val="0"/>
                </a:spcBef>
              </a:pPr>
              <a:r>
                <a:rPr lang="en-US" sz="8596">
                  <a:solidFill>
                    <a:srgbClr val="FFFFFF"/>
                  </a:solidFill>
                  <a:latin typeface="Holiday"/>
                  <a:ea typeface="Holiday"/>
                  <a:cs typeface="Holiday"/>
                  <a:sym typeface="Holiday"/>
                </a:rPr>
                <a:t>Second Party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2832934" y="6543425"/>
            <a:ext cx="5376418" cy="1863306"/>
            <a:chOff x="0" y="0"/>
            <a:chExt cx="7168558" cy="2484409"/>
          </a:xfrm>
        </p:grpSpPr>
        <p:sp>
          <p:nvSpPr>
            <p:cNvPr id="21" name="TextBox 21"/>
            <p:cNvSpPr txBox="1"/>
            <p:nvPr/>
          </p:nvSpPr>
          <p:spPr>
            <a:xfrm>
              <a:off x="0" y="1283057"/>
              <a:ext cx="6916886" cy="12013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23"/>
                </a:lnSpc>
              </a:pPr>
              <a:r>
                <a:rPr lang="en-US" sz="7338" spc="-256">
                  <a:solidFill>
                    <a:srgbClr val="E4E4E4"/>
                  </a:solidFill>
                  <a:latin typeface="Bernoru SemiCondensed"/>
                  <a:ea typeface="Bernoru SemiCondensed"/>
                  <a:cs typeface="Bernoru SemiCondensed"/>
                  <a:sym typeface="Bernoru SemiCondensed"/>
                </a:rPr>
                <a:t>SIGNATORY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251672" y="-171450"/>
              <a:ext cx="6916886" cy="19123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035"/>
                </a:lnSpc>
                <a:spcBef>
                  <a:spcPct val="0"/>
                </a:spcBef>
              </a:pPr>
              <a:r>
                <a:rPr lang="en-US" sz="8596">
                  <a:solidFill>
                    <a:srgbClr val="FFFFFF"/>
                  </a:solidFill>
                  <a:latin typeface="Holiday"/>
                  <a:ea typeface="Holiday"/>
                  <a:cs typeface="Holiday"/>
                  <a:sym typeface="Holiday"/>
                </a:rPr>
                <a:t>Second Party</a:t>
              </a:r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523478" y="224448"/>
            <a:ext cx="18054087" cy="10088970"/>
            <a:chOff x="0" y="0"/>
            <a:chExt cx="452149" cy="25267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2149" cy="252670"/>
            </a:xfrm>
            <a:custGeom>
              <a:avLst/>
              <a:gdLst/>
              <a:ahLst/>
              <a:cxnLst/>
              <a:rect l="l" t="t" r="r" b="b"/>
              <a:pathLst>
                <a:path w="452149" h="252670">
                  <a:moveTo>
                    <a:pt x="203200" y="0"/>
                  </a:moveTo>
                  <a:lnTo>
                    <a:pt x="248949" y="0"/>
                  </a:lnTo>
                  <a:lnTo>
                    <a:pt x="452149" y="252670"/>
                  </a:lnTo>
                  <a:lnTo>
                    <a:pt x="0" y="25267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E4E4E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27000" y="-38100"/>
              <a:ext cx="198149" cy="2907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10800000">
            <a:off x="-4157561" y="0"/>
            <a:ext cx="14753038" cy="3370693"/>
            <a:chOff x="0" y="0"/>
            <a:chExt cx="819809" cy="18730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9809" cy="187305"/>
            </a:xfrm>
            <a:custGeom>
              <a:avLst/>
              <a:gdLst/>
              <a:ahLst/>
              <a:cxnLst/>
              <a:rect l="l" t="t" r="r" b="b"/>
              <a:pathLst>
                <a:path w="819809" h="187305">
                  <a:moveTo>
                    <a:pt x="203200" y="0"/>
                  </a:moveTo>
                  <a:lnTo>
                    <a:pt x="616609" y="0"/>
                  </a:lnTo>
                  <a:lnTo>
                    <a:pt x="819809" y="187305"/>
                  </a:lnTo>
                  <a:lnTo>
                    <a:pt x="0" y="1873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4D1979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-38100"/>
              <a:ext cx="565809" cy="2254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491311" y="1110169"/>
            <a:ext cx="11811229" cy="1948191"/>
          </a:xfrm>
          <a:custGeom>
            <a:avLst/>
            <a:gdLst/>
            <a:ahLst/>
            <a:cxnLst/>
            <a:rect l="l" t="t" r="r" b="b"/>
            <a:pathLst>
              <a:path w="11811229" h="1948191">
                <a:moveTo>
                  <a:pt x="0" y="0"/>
                </a:moveTo>
                <a:lnTo>
                  <a:pt x="11811230" y="0"/>
                </a:lnTo>
                <a:lnTo>
                  <a:pt x="11811230" y="1948190"/>
                </a:lnTo>
                <a:lnTo>
                  <a:pt x="0" y="19481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342574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386146" y="1556026"/>
            <a:ext cx="2144463" cy="906929"/>
          </a:xfrm>
          <a:custGeom>
            <a:avLst/>
            <a:gdLst/>
            <a:ahLst/>
            <a:cxnLst/>
            <a:rect l="l" t="t" r="r" b="b"/>
            <a:pathLst>
              <a:path w="2144463" h="906929">
                <a:moveTo>
                  <a:pt x="0" y="0"/>
                </a:moveTo>
                <a:lnTo>
                  <a:pt x="2144463" y="0"/>
                </a:lnTo>
                <a:lnTo>
                  <a:pt x="2144463" y="906930"/>
                </a:lnTo>
                <a:lnTo>
                  <a:pt x="0" y="9069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91311" y="4183850"/>
            <a:ext cx="12506705" cy="5518583"/>
          </a:xfrm>
          <a:custGeom>
            <a:avLst/>
            <a:gdLst/>
            <a:ahLst/>
            <a:cxnLst/>
            <a:rect l="l" t="t" r="r" b="b"/>
            <a:pathLst>
              <a:path w="12506705" h="5518583">
                <a:moveTo>
                  <a:pt x="0" y="0"/>
                </a:moveTo>
                <a:lnTo>
                  <a:pt x="12506705" y="0"/>
                </a:lnTo>
                <a:lnTo>
                  <a:pt x="12506705" y="5518584"/>
                </a:lnTo>
                <a:lnTo>
                  <a:pt x="0" y="55185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2709617" y="1277819"/>
            <a:ext cx="5062228" cy="1780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Once you complete, the general information tab, select Next.</a:t>
            </a:r>
          </a:p>
        </p:txBody>
      </p:sp>
      <p:sp>
        <p:nvSpPr>
          <p:cNvPr id="12" name="Freeform 12"/>
          <p:cNvSpPr/>
          <p:nvPr/>
        </p:nvSpPr>
        <p:spPr>
          <a:xfrm>
            <a:off x="2431334" y="4362003"/>
            <a:ext cx="2144463" cy="906929"/>
          </a:xfrm>
          <a:custGeom>
            <a:avLst/>
            <a:gdLst/>
            <a:ahLst/>
            <a:cxnLst/>
            <a:rect l="l" t="t" r="r" b="b"/>
            <a:pathLst>
              <a:path w="2144463" h="906929">
                <a:moveTo>
                  <a:pt x="0" y="0"/>
                </a:moveTo>
                <a:lnTo>
                  <a:pt x="2144464" y="0"/>
                </a:lnTo>
                <a:lnTo>
                  <a:pt x="2144464" y="906929"/>
                </a:lnTo>
                <a:lnTo>
                  <a:pt x="0" y="9069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1739417" y="4968793"/>
            <a:ext cx="6212481" cy="2380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It will take you to the second tab under “Questions” to complete additional information.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523478" y="224448"/>
            <a:ext cx="18054087" cy="10088970"/>
            <a:chOff x="0" y="0"/>
            <a:chExt cx="452149" cy="25267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2149" cy="252670"/>
            </a:xfrm>
            <a:custGeom>
              <a:avLst/>
              <a:gdLst/>
              <a:ahLst/>
              <a:cxnLst/>
              <a:rect l="l" t="t" r="r" b="b"/>
              <a:pathLst>
                <a:path w="452149" h="252670">
                  <a:moveTo>
                    <a:pt x="203200" y="0"/>
                  </a:moveTo>
                  <a:lnTo>
                    <a:pt x="248949" y="0"/>
                  </a:lnTo>
                  <a:lnTo>
                    <a:pt x="452149" y="252670"/>
                  </a:lnTo>
                  <a:lnTo>
                    <a:pt x="0" y="25267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E4E4E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27000" y="-38100"/>
              <a:ext cx="198149" cy="2907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10800000">
            <a:off x="-4157561" y="0"/>
            <a:ext cx="14753038" cy="3370693"/>
            <a:chOff x="0" y="0"/>
            <a:chExt cx="819809" cy="18730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9809" cy="187305"/>
            </a:xfrm>
            <a:custGeom>
              <a:avLst/>
              <a:gdLst/>
              <a:ahLst/>
              <a:cxnLst/>
              <a:rect l="l" t="t" r="r" b="b"/>
              <a:pathLst>
                <a:path w="819809" h="187305">
                  <a:moveTo>
                    <a:pt x="203200" y="0"/>
                  </a:moveTo>
                  <a:lnTo>
                    <a:pt x="616609" y="0"/>
                  </a:lnTo>
                  <a:lnTo>
                    <a:pt x="819809" y="187305"/>
                  </a:lnTo>
                  <a:lnTo>
                    <a:pt x="0" y="1873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4D1979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-38100"/>
              <a:ext cx="565809" cy="2254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491311" y="1110169"/>
            <a:ext cx="11811229" cy="1948191"/>
          </a:xfrm>
          <a:custGeom>
            <a:avLst/>
            <a:gdLst/>
            <a:ahLst/>
            <a:cxnLst/>
            <a:rect l="l" t="t" r="r" b="b"/>
            <a:pathLst>
              <a:path w="11811229" h="1948191">
                <a:moveTo>
                  <a:pt x="0" y="0"/>
                </a:moveTo>
                <a:lnTo>
                  <a:pt x="11811230" y="0"/>
                </a:lnTo>
                <a:lnTo>
                  <a:pt x="11811230" y="1948190"/>
                </a:lnTo>
                <a:lnTo>
                  <a:pt x="0" y="19481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342574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386146" y="1556026"/>
            <a:ext cx="2144463" cy="906929"/>
          </a:xfrm>
          <a:custGeom>
            <a:avLst/>
            <a:gdLst/>
            <a:ahLst/>
            <a:cxnLst/>
            <a:rect l="l" t="t" r="r" b="b"/>
            <a:pathLst>
              <a:path w="2144463" h="906929">
                <a:moveTo>
                  <a:pt x="0" y="0"/>
                </a:moveTo>
                <a:lnTo>
                  <a:pt x="2144463" y="0"/>
                </a:lnTo>
                <a:lnTo>
                  <a:pt x="2144463" y="906930"/>
                </a:lnTo>
                <a:lnTo>
                  <a:pt x="0" y="9069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91311" y="3933971"/>
            <a:ext cx="11301259" cy="2669922"/>
          </a:xfrm>
          <a:custGeom>
            <a:avLst/>
            <a:gdLst/>
            <a:ahLst/>
            <a:cxnLst/>
            <a:rect l="l" t="t" r="r" b="b"/>
            <a:pathLst>
              <a:path w="11301259" h="2669922">
                <a:moveTo>
                  <a:pt x="0" y="0"/>
                </a:moveTo>
                <a:lnTo>
                  <a:pt x="11301259" y="0"/>
                </a:lnTo>
                <a:lnTo>
                  <a:pt x="11301259" y="2669922"/>
                </a:lnTo>
                <a:lnTo>
                  <a:pt x="0" y="26699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6860666" y="4705921"/>
            <a:ext cx="1241170" cy="524912"/>
          </a:xfrm>
          <a:custGeom>
            <a:avLst/>
            <a:gdLst/>
            <a:ahLst/>
            <a:cxnLst/>
            <a:rect l="l" t="t" r="r" b="b"/>
            <a:pathLst>
              <a:path w="1241170" h="524912">
                <a:moveTo>
                  <a:pt x="0" y="0"/>
                </a:moveTo>
                <a:lnTo>
                  <a:pt x="1241170" y="0"/>
                </a:lnTo>
                <a:lnTo>
                  <a:pt x="1241170" y="524911"/>
                </a:lnTo>
                <a:lnTo>
                  <a:pt x="0" y="5249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99253" y="7310416"/>
            <a:ext cx="13685530" cy="1810405"/>
          </a:xfrm>
          <a:custGeom>
            <a:avLst/>
            <a:gdLst/>
            <a:ahLst/>
            <a:cxnLst/>
            <a:rect l="l" t="t" r="r" b="b"/>
            <a:pathLst>
              <a:path w="13685530" h="1810405">
                <a:moveTo>
                  <a:pt x="0" y="0"/>
                </a:moveTo>
                <a:lnTo>
                  <a:pt x="13685530" y="0"/>
                </a:lnTo>
                <a:lnTo>
                  <a:pt x="13685530" y="1810405"/>
                </a:lnTo>
                <a:lnTo>
                  <a:pt x="0" y="181040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789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99253" y="7970813"/>
            <a:ext cx="2149173" cy="908921"/>
          </a:xfrm>
          <a:custGeom>
            <a:avLst/>
            <a:gdLst/>
            <a:ahLst/>
            <a:cxnLst/>
            <a:rect l="l" t="t" r="r" b="b"/>
            <a:pathLst>
              <a:path w="2149173" h="908921">
                <a:moveTo>
                  <a:pt x="0" y="0"/>
                </a:moveTo>
                <a:lnTo>
                  <a:pt x="2149173" y="0"/>
                </a:lnTo>
                <a:lnTo>
                  <a:pt x="2149173" y="908921"/>
                </a:lnTo>
                <a:lnTo>
                  <a:pt x="0" y="9089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2045771" y="1489351"/>
            <a:ext cx="5062228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Click Next.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925511" y="4067536"/>
            <a:ext cx="4173961" cy="1581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If there is any hazard sign, something is incomplete.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4235122" y="6101386"/>
            <a:ext cx="3765838" cy="3181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When tabs 1 - 4 have green arrows, click #5 </a:t>
            </a:r>
            <a:r>
              <a:rPr lang="en-US" sz="3000" i="1">
                <a:solidFill>
                  <a:srgbClr val="000000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Review and Complete</a:t>
            </a:r>
            <a:r>
              <a:rPr lang="en-US" sz="3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and select </a:t>
            </a:r>
            <a:r>
              <a:rPr lang="en-US" sz="30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Complete Request.</a:t>
            </a:r>
          </a:p>
        </p:txBody>
      </p:sp>
      <p:sp>
        <p:nvSpPr>
          <p:cNvPr id="17" name="Freeform 17"/>
          <p:cNvSpPr/>
          <p:nvPr/>
        </p:nvSpPr>
        <p:spPr>
          <a:xfrm>
            <a:off x="12185773" y="7516352"/>
            <a:ext cx="1653437" cy="699266"/>
          </a:xfrm>
          <a:custGeom>
            <a:avLst/>
            <a:gdLst/>
            <a:ahLst/>
            <a:cxnLst/>
            <a:rect l="l" t="t" r="r" b="b"/>
            <a:pathLst>
              <a:path w="1653437" h="699266">
                <a:moveTo>
                  <a:pt x="0" y="0"/>
                </a:moveTo>
                <a:lnTo>
                  <a:pt x="1653437" y="0"/>
                </a:lnTo>
                <a:lnTo>
                  <a:pt x="1653437" y="699266"/>
                </a:lnTo>
                <a:lnTo>
                  <a:pt x="0" y="6992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6479889" cy="10287000"/>
            <a:chOff x="0" y="0"/>
            <a:chExt cx="1706637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06637" cy="2709333"/>
            </a:xfrm>
            <a:custGeom>
              <a:avLst/>
              <a:gdLst/>
              <a:ahLst/>
              <a:cxnLst/>
              <a:rect l="l" t="t" r="r" b="b"/>
              <a:pathLst>
                <a:path w="1706637" h="2709333">
                  <a:moveTo>
                    <a:pt x="0" y="0"/>
                  </a:moveTo>
                  <a:lnTo>
                    <a:pt x="1706637" y="0"/>
                  </a:lnTo>
                  <a:lnTo>
                    <a:pt x="1706637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4D197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706637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aphicFrame>
        <p:nvGraphicFramePr>
          <p:cNvPr id="5" name="Table 5"/>
          <p:cNvGraphicFramePr>
            <a:graphicFrameLocks noGrp="1"/>
          </p:cNvGraphicFramePr>
          <p:nvPr/>
        </p:nvGraphicFramePr>
        <p:xfrm>
          <a:off x="7663914" y="1028700"/>
          <a:ext cx="9604911" cy="8239125"/>
        </p:xfrm>
        <a:graphic>
          <a:graphicData uri="http://schemas.openxmlformats.org/drawingml/2006/table">
            <a:tbl>
              <a:tblPr/>
              <a:tblGrid>
                <a:gridCol w="48024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024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35996">
                <a:tc>
                  <a:txBody>
                    <a:bodyPr/>
                    <a:lstStyle/>
                    <a:p>
                      <a:pPr algn="ctr">
                        <a:lnSpc>
                          <a:spcPts val="3920"/>
                        </a:lnSpc>
                        <a:defRPr/>
                      </a:pPr>
                      <a:r>
                        <a:rPr lang="en-US" sz="2800" b="1">
                          <a:solidFill>
                            <a:srgbClr val="2A2E3A"/>
                          </a:solidFill>
                          <a:latin typeface="Helios Bold"/>
                          <a:ea typeface="Helios Bold"/>
                          <a:cs typeface="Helios Bold"/>
                          <a:sym typeface="Helios Bold"/>
                        </a:rPr>
                        <a:t>Descriptive Title &amp; Detailed Summary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920"/>
                        </a:lnSpc>
                        <a:defRPr/>
                      </a:pPr>
                      <a:r>
                        <a:rPr lang="en-US" sz="2800" b="1">
                          <a:solidFill>
                            <a:srgbClr val="2A2E3A"/>
                          </a:solidFill>
                          <a:latin typeface="Helios Bold"/>
                          <a:ea typeface="Helios Bold"/>
                          <a:cs typeface="Helios Bold"/>
                          <a:sym typeface="Helios Bold"/>
                        </a:rPr>
                        <a:t>Correct Workgroup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5996">
                <a:tc>
                  <a:txBody>
                    <a:bodyPr/>
                    <a:lstStyle/>
                    <a:p>
                      <a:pPr algn="ctr">
                        <a:lnSpc>
                          <a:spcPts val="3920"/>
                        </a:lnSpc>
                        <a:defRPr/>
                      </a:pPr>
                      <a:r>
                        <a:rPr lang="en-US" sz="2800" b="1">
                          <a:solidFill>
                            <a:srgbClr val="2A2E3A"/>
                          </a:solidFill>
                          <a:latin typeface="Helios Bold"/>
                          <a:ea typeface="Helios Bold"/>
                          <a:cs typeface="Helios Bold"/>
                          <a:sym typeface="Helios Bold"/>
                        </a:rPr>
                        <a:t>Completed Scope of Work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920"/>
                        </a:lnSpc>
                        <a:defRPr/>
                      </a:pPr>
                      <a:r>
                        <a:rPr lang="en-US" sz="2800" b="1">
                          <a:solidFill>
                            <a:srgbClr val="2A2E3A"/>
                          </a:solidFill>
                          <a:latin typeface="Helios Bold"/>
                          <a:ea typeface="Helios Bold"/>
                          <a:cs typeface="Helios Bold"/>
                          <a:sym typeface="Helios Bold"/>
                        </a:rPr>
                        <a:t>Terms &amp; Conditions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5996">
                <a:tc>
                  <a:txBody>
                    <a:bodyPr/>
                    <a:lstStyle/>
                    <a:p>
                      <a:pPr algn="ctr">
                        <a:lnSpc>
                          <a:spcPts val="3920"/>
                        </a:lnSpc>
                        <a:defRPr/>
                      </a:pPr>
                      <a:r>
                        <a:rPr lang="en-US" sz="2800" b="1">
                          <a:solidFill>
                            <a:srgbClr val="2A2E3A"/>
                          </a:solidFill>
                          <a:latin typeface="Helios Bold"/>
                          <a:ea typeface="Helios Bold"/>
                          <a:cs typeface="Helios Bold"/>
                          <a:sym typeface="Helios Bold"/>
                        </a:rPr>
                        <a:t>Confirmed Dates of Service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920"/>
                        </a:lnSpc>
                        <a:defRPr/>
                      </a:pPr>
                      <a:r>
                        <a:rPr lang="en-US" sz="2800" b="1">
                          <a:solidFill>
                            <a:srgbClr val="2A2E3A"/>
                          </a:solidFill>
                          <a:latin typeface="Helios Bold"/>
                          <a:ea typeface="Helios Bold"/>
                          <a:cs typeface="Helios Bold"/>
                          <a:sym typeface="Helios Bold"/>
                        </a:rPr>
                        <a:t>Correct Contract Type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31136">
                <a:tc>
                  <a:txBody>
                    <a:bodyPr/>
                    <a:lstStyle/>
                    <a:p>
                      <a:pPr algn="ctr">
                        <a:lnSpc>
                          <a:spcPts val="3920"/>
                        </a:lnSpc>
                        <a:defRPr/>
                      </a:pPr>
                      <a:r>
                        <a:rPr lang="en-US" sz="2800" b="1">
                          <a:solidFill>
                            <a:srgbClr val="2A2E3A"/>
                          </a:solidFill>
                          <a:latin typeface="Helios Bold"/>
                          <a:ea typeface="Helios Bold"/>
                          <a:cs typeface="Helios Bold"/>
                          <a:sym typeface="Helios Bold"/>
                        </a:rPr>
                        <a:t>Verified Contact Information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920"/>
                        </a:lnSpc>
                        <a:defRPr/>
                      </a:pPr>
                      <a:r>
                        <a:rPr lang="en-US" sz="2800" b="1">
                          <a:solidFill>
                            <a:srgbClr val="2A2E3A"/>
                          </a:solidFill>
                          <a:latin typeface="Helios Bold"/>
                          <a:ea typeface="Helios Bold"/>
                          <a:cs typeface="Helios Bold"/>
                          <a:sym typeface="Helios Bold"/>
                        </a:rPr>
                        <a:t>Certificate of Insurance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Freeform 6"/>
          <p:cNvSpPr/>
          <p:nvPr/>
        </p:nvSpPr>
        <p:spPr>
          <a:xfrm>
            <a:off x="7791845" y="1145562"/>
            <a:ext cx="1090410" cy="955472"/>
          </a:xfrm>
          <a:custGeom>
            <a:avLst/>
            <a:gdLst/>
            <a:ahLst/>
            <a:cxnLst/>
            <a:rect l="l" t="t" r="r" b="b"/>
            <a:pathLst>
              <a:path w="1090410" h="955472">
                <a:moveTo>
                  <a:pt x="0" y="0"/>
                </a:moveTo>
                <a:lnTo>
                  <a:pt x="1090411" y="0"/>
                </a:lnTo>
                <a:lnTo>
                  <a:pt x="1090411" y="955472"/>
                </a:lnTo>
                <a:lnTo>
                  <a:pt x="0" y="9554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 rot="-347998">
            <a:off x="139815" y="3582517"/>
            <a:ext cx="6037922" cy="3176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17"/>
              </a:lnSpc>
            </a:pPr>
            <a:r>
              <a:rPr lang="en-US" sz="19668">
                <a:solidFill>
                  <a:srgbClr val="FFFFFF"/>
                </a:solidFill>
                <a:latin typeface="Have Heart One"/>
                <a:ea typeface="Have Heart One"/>
                <a:cs typeface="Have Heart One"/>
                <a:sym typeface="Have Heart One"/>
              </a:rPr>
              <a:t>Request Checklist</a:t>
            </a:r>
          </a:p>
        </p:txBody>
      </p:sp>
      <p:sp>
        <p:nvSpPr>
          <p:cNvPr id="8" name="Freeform 8"/>
          <p:cNvSpPr/>
          <p:nvPr/>
        </p:nvSpPr>
        <p:spPr>
          <a:xfrm>
            <a:off x="12181519" y="7387121"/>
            <a:ext cx="1090410" cy="955472"/>
          </a:xfrm>
          <a:custGeom>
            <a:avLst/>
            <a:gdLst/>
            <a:ahLst/>
            <a:cxnLst/>
            <a:rect l="l" t="t" r="r" b="b"/>
            <a:pathLst>
              <a:path w="1090410" h="955472">
                <a:moveTo>
                  <a:pt x="0" y="0"/>
                </a:moveTo>
                <a:lnTo>
                  <a:pt x="1090411" y="0"/>
                </a:lnTo>
                <a:lnTo>
                  <a:pt x="1090411" y="955472"/>
                </a:lnTo>
                <a:lnTo>
                  <a:pt x="0" y="9554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944245" y="7199110"/>
            <a:ext cx="1090410" cy="955472"/>
          </a:xfrm>
          <a:custGeom>
            <a:avLst/>
            <a:gdLst/>
            <a:ahLst/>
            <a:cxnLst/>
            <a:rect l="l" t="t" r="r" b="b"/>
            <a:pathLst>
              <a:path w="1090410" h="955472">
                <a:moveTo>
                  <a:pt x="0" y="0"/>
                </a:moveTo>
                <a:lnTo>
                  <a:pt x="1090411" y="0"/>
                </a:lnTo>
                <a:lnTo>
                  <a:pt x="1090411" y="955472"/>
                </a:lnTo>
                <a:lnTo>
                  <a:pt x="0" y="9554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282258" y="5383899"/>
            <a:ext cx="1090410" cy="955472"/>
          </a:xfrm>
          <a:custGeom>
            <a:avLst/>
            <a:gdLst/>
            <a:ahLst/>
            <a:cxnLst/>
            <a:rect l="l" t="t" r="r" b="b"/>
            <a:pathLst>
              <a:path w="1090410" h="955472">
                <a:moveTo>
                  <a:pt x="0" y="0"/>
                </a:moveTo>
                <a:lnTo>
                  <a:pt x="1090411" y="0"/>
                </a:lnTo>
                <a:lnTo>
                  <a:pt x="1090411" y="955472"/>
                </a:lnTo>
                <a:lnTo>
                  <a:pt x="0" y="9554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663914" y="5148262"/>
            <a:ext cx="1090410" cy="955472"/>
          </a:xfrm>
          <a:custGeom>
            <a:avLst/>
            <a:gdLst/>
            <a:ahLst/>
            <a:cxnLst/>
            <a:rect l="l" t="t" r="r" b="b"/>
            <a:pathLst>
              <a:path w="1090410" h="955472">
                <a:moveTo>
                  <a:pt x="0" y="0"/>
                </a:moveTo>
                <a:lnTo>
                  <a:pt x="1090411" y="0"/>
                </a:lnTo>
                <a:lnTo>
                  <a:pt x="1090411" y="955473"/>
                </a:lnTo>
                <a:lnTo>
                  <a:pt x="0" y="9554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663914" y="3095919"/>
            <a:ext cx="1090410" cy="955472"/>
          </a:xfrm>
          <a:custGeom>
            <a:avLst/>
            <a:gdLst/>
            <a:ahLst/>
            <a:cxnLst/>
            <a:rect l="l" t="t" r="r" b="b"/>
            <a:pathLst>
              <a:path w="1090410" h="955472">
                <a:moveTo>
                  <a:pt x="0" y="0"/>
                </a:moveTo>
                <a:lnTo>
                  <a:pt x="1090411" y="0"/>
                </a:lnTo>
                <a:lnTo>
                  <a:pt x="1090411" y="955473"/>
                </a:lnTo>
                <a:lnTo>
                  <a:pt x="0" y="9554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466370" y="3284330"/>
            <a:ext cx="1090410" cy="955472"/>
          </a:xfrm>
          <a:custGeom>
            <a:avLst/>
            <a:gdLst/>
            <a:ahLst/>
            <a:cxnLst/>
            <a:rect l="l" t="t" r="r" b="b"/>
            <a:pathLst>
              <a:path w="1090410" h="955472">
                <a:moveTo>
                  <a:pt x="0" y="0"/>
                </a:moveTo>
                <a:lnTo>
                  <a:pt x="1090410" y="0"/>
                </a:lnTo>
                <a:lnTo>
                  <a:pt x="1090410" y="955472"/>
                </a:lnTo>
                <a:lnTo>
                  <a:pt x="0" y="9554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2466370" y="1277426"/>
            <a:ext cx="1090410" cy="955472"/>
          </a:xfrm>
          <a:custGeom>
            <a:avLst/>
            <a:gdLst/>
            <a:ahLst/>
            <a:cxnLst/>
            <a:rect l="l" t="t" r="r" b="b"/>
            <a:pathLst>
              <a:path w="1090410" h="955472">
                <a:moveTo>
                  <a:pt x="0" y="0"/>
                </a:moveTo>
                <a:lnTo>
                  <a:pt x="1090410" y="0"/>
                </a:lnTo>
                <a:lnTo>
                  <a:pt x="1090410" y="955472"/>
                </a:lnTo>
                <a:lnTo>
                  <a:pt x="0" y="9554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259300" y="7109187"/>
            <a:ext cx="1028700" cy="3177813"/>
            <a:chOff x="0" y="0"/>
            <a:chExt cx="812800" cy="251086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2510865"/>
            </a:xfrm>
            <a:custGeom>
              <a:avLst/>
              <a:gdLst/>
              <a:ahLst/>
              <a:cxnLst/>
              <a:rect l="l" t="t" r="r" b="b"/>
              <a:pathLst>
                <a:path w="812800" h="2510865">
                  <a:moveTo>
                    <a:pt x="0" y="0"/>
                  </a:moveTo>
                  <a:lnTo>
                    <a:pt x="812800" y="0"/>
                  </a:lnTo>
                  <a:lnTo>
                    <a:pt x="812800" y="2510865"/>
                  </a:lnTo>
                  <a:lnTo>
                    <a:pt x="0" y="2510865"/>
                  </a:lnTo>
                  <a:close/>
                </a:path>
              </a:pathLst>
            </a:custGeom>
            <a:solidFill>
              <a:srgbClr val="4D197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25489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7109187"/>
            <a:ext cx="11842469" cy="3177813"/>
            <a:chOff x="0" y="0"/>
            <a:chExt cx="9357013" cy="251086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357013" cy="2510865"/>
            </a:xfrm>
            <a:custGeom>
              <a:avLst/>
              <a:gdLst/>
              <a:ahLst/>
              <a:cxnLst/>
              <a:rect l="l" t="t" r="r" b="b"/>
              <a:pathLst>
                <a:path w="9357013" h="2510865">
                  <a:moveTo>
                    <a:pt x="0" y="0"/>
                  </a:moveTo>
                  <a:lnTo>
                    <a:pt x="9357013" y="0"/>
                  </a:lnTo>
                  <a:lnTo>
                    <a:pt x="9357013" y="2510865"/>
                  </a:lnTo>
                  <a:lnTo>
                    <a:pt x="0" y="2510865"/>
                  </a:lnTo>
                  <a:close/>
                </a:path>
              </a:pathLst>
            </a:custGeom>
            <a:solidFill>
              <a:srgbClr val="F6F6F6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9357013" cy="25489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7259300" y="0"/>
            <a:ext cx="1028700" cy="1028700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4D1979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609914" y="0"/>
            <a:ext cx="1694792" cy="10287000"/>
            <a:chOff x="0" y="0"/>
            <a:chExt cx="446365" cy="270933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46365" cy="2709333"/>
            </a:xfrm>
            <a:custGeom>
              <a:avLst/>
              <a:gdLst/>
              <a:ahLst/>
              <a:cxnLst/>
              <a:rect l="l" t="t" r="r" b="b"/>
              <a:pathLst>
                <a:path w="446365" h="2709333">
                  <a:moveTo>
                    <a:pt x="223183" y="0"/>
                  </a:moveTo>
                  <a:lnTo>
                    <a:pt x="223183" y="0"/>
                  </a:lnTo>
                  <a:cubicBezTo>
                    <a:pt x="282374" y="0"/>
                    <a:pt x="339142" y="23514"/>
                    <a:pt x="380996" y="65369"/>
                  </a:cubicBezTo>
                  <a:cubicBezTo>
                    <a:pt x="422851" y="107224"/>
                    <a:pt x="446365" y="163991"/>
                    <a:pt x="446365" y="223183"/>
                  </a:cubicBezTo>
                  <a:lnTo>
                    <a:pt x="446365" y="2486151"/>
                  </a:lnTo>
                  <a:cubicBezTo>
                    <a:pt x="446365" y="2609411"/>
                    <a:pt x="346443" y="2709333"/>
                    <a:pt x="223183" y="2709333"/>
                  </a:cubicBezTo>
                  <a:lnTo>
                    <a:pt x="223183" y="2709333"/>
                  </a:lnTo>
                  <a:cubicBezTo>
                    <a:pt x="99922" y="2709333"/>
                    <a:pt x="0" y="2609411"/>
                    <a:pt x="0" y="2486151"/>
                  </a:cubicBezTo>
                  <a:lnTo>
                    <a:pt x="0" y="223183"/>
                  </a:lnTo>
                  <a:cubicBezTo>
                    <a:pt x="0" y="99922"/>
                    <a:pt x="99922" y="0"/>
                    <a:pt x="223183" y="0"/>
                  </a:cubicBezTo>
                  <a:close/>
                </a:path>
              </a:pathLst>
            </a:custGeom>
            <a:solidFill>
              <a:srgbClr val="4D1979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446365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8484493" y="9014056"/>
            <a:ext cx="2545888" cy="2545888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EDDB">
                <a:alpha val="9804"/>
              </a:srgbClr>
            </a:solidFill>
            <a:ln w="571500" cap="sq">
              <a:solidFill>
                <a:srgbClr val="4D1979">
                  <a:alpha val="9804"/>
                </a:srgbClr>
              </a:solidFill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13044573" y="2776324"/>
            <a:ext cx="4874666" cy="5838767"/>
          </a:xfrm>
          <a:custGeom>
            <a:avLst/>
            <a:gdLst/>
            <a:ahLst/>
            <a:cxnLst/>
            <a:rect l="l" t="t" r="r" b="b"/>
            <a:pathLst>
              <a:path w="4874666" h="5838767">
                <a:moveTo>
                  <a:pt x="0" y="0"/>
                </a:moveTo>
                <a:lnTo>
                  <a:pt x="4874666" y="0"/>
                </a:lnTo>
                <a:lnTo>
                  <a:pt x="4874666" y="5838767"/>
                </a:lnTo>
                <a:lnTo>
                  <a:pt x="0" y="58387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597763" y="2776324"/>
            <a:ext cx="4577313" cy="5921770"/>
          </a:xfrm>
          <a:custGeom>
            <a:avLst/>
            <a:gdLst/>
            <a:ahLst/>
            <a:cxnLst/>
            <a:rect l="l" t="t" r="r" b="b"/>
            <a:pathLst>
              <a:path w="4577313" h="5921770">
                <a:moveTo>
                  <a:pt x="0" y="0"/>
                </a:moveTo>
                <a:lnTo>
                  <a:pt x="4577312" y="0"/>
                </a:lnTo>
                <a:lnTo>
                  <a:pt x="4577312" y="5921770"/>
                </a:lnTo>
                <a:lnTo>
                  <a:pt x="0" y="59217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6795712" y="2251746"/>
            <a:ext cx="5628224" cy="7584132"/>
          </a:xfrm>
          <a:custGeom>
            <a:avLst/>
            <a:gdLst/>
            <a:ahLst/>
            <a:cxnLst/>
            <a:rect l="l" t="t" r="r" b="b"/>
            <a:pathLst>
              <a:path w="5628224" h="7584132">
                <a:moveTo>
                  <a:pt x="0" y="0"/>
                </a:moveTo>
                <a:lnTo>
                  <a:pt x="5628224" y="0"/>
                </a:lnTo>
                <a:lnTo>
                  <a:pt x="5628224" y="7584132"/>
                </a:lnTo>
                <a:lnTo>
                  <a:pt x="0" y="75841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0484312" y="3828016"/>
            <a:ext cx="1836276" cy="509567"/>
          </a:xfrm>
          <a:custGeom>
            <a:avLst/>
            <a:gdLst/>
            <a:ahLst/>
            <a:cxnLst/>
            <a:rect l="l" t="t" r="r" b="b"/>
            <a:pathLst>
              <a:path w="1836276" h="509567">
                <a:moveTo>
                  <a:pt x="0" y="0"/>
                </a:moveTo>
                <a:lnTo>
                  <a:pt x="1836277" y="0"/>
                </a:lnTo>
                <a:lnTo>
                  <a:pt x="1836277" y="509566"/>
                </a:lnTo>
                <a:lnTo>
                  <a:pt x="0" y="5095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w="38100" cap="sq">
            <a:solidFill>
              <a:srgbClr val="FF0010"/>
            </a:solidFill>
            <a:prstDash val="solid"/>
            <a:miter/>
          </a:ln>
        </p:spPr>
      </p:sp>
      <p:sp>
        <p:nvSpPr>
          <p:cNvPr id="21" name="TextBox 21"/>
          <p:cNvSpPr txBox="1"/>
          <p:nvPr/>
        </p:nvSpPr>
        <p:spPr>
          <a:xfrm>
            <a:off x="3314913" y="699042"/>
            <a:ext cx="15430937" cy="12045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430"/>
              </a:lnSpc>
            </a:pPr>
            <a:r>
              <a:rPr lang="en-US" sz="8200" b="1">
                <a:solidFill>
                  <a:srgbClr val="4D1979"/>
                </a:solidFill>
                <a:latin typeface="Garet Bold"/>
                <a:ea typeface="Garet Bold"/>
                <a:cs typeface="Garet Bold"/>
                <a:sym typeface="Garet Bold"/>
              </a:rPr>
              <a:t>CONTRACT REQUEST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827983" y="5069871"/>
            <a:ext cx="4399901" cy="394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20"/>
              </a:lnSpc>
            </a:pPr>
            <a:r>
              <a:rPr lang="en-US" sz="4218">
                <a:solidFill>
                  <a:srgbClr val="FF0010"/>
                </a:solidFill>
                <a:latin typeface="Have Heart One"/>
                <a:ea typeface="Have Heart One"/>
                <a:cs typeface="Have Heart One"/>
                <a:sym typeface="Have Heart One"/>
              </a:rPr>
              <a:t>TCU-00XXXX-FY2026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700000">
            <a:off x="-6708426" y="1007040"/>
            <a:ext cx="11641929" cy="11641929"/>
          </a:xfrm>
          <a:custGeom>
            <a:avLst/>
            <a:gdLst/>
            <a:ahLst/>
            <a:cxnLst/>
            <a:rect l="l" t="t" r="r" b="b"/>
            <a:pathLst>
              <a:path w="11641929" h="11641929">
                <a:moveTo>
                  <a:pt x="0" y="0"/>
                </a:moveTo>
                <a:lnTo>
                  <a:pt x="11641929" y="0"/>
                </a:lnTo>
                <a:lnTo>
                  <a:pt x="11641929" y="11641929"/>
                </a:lnTo>
                <a:lnTo>
                  <a:pt x="0" y="116419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999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 rot="-2700000">
            <a:off x="-6377009" y="1338457"/>
            <a:ext cx="10863149" cy="10863149"/>
            <a:chOff x="0" y="0"/>
            <a:chExt cx="2041549" cy="204154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41549" cy="2041549"/>
            </a:xfrm>
            <a:custGeom>
              <a:avLst/>
              <a:gdLst/>
              <a:ahLst/>
              <a:cxnLst/>
              <a:rect l="l" t="t" r="r" b="b"/>
              <a:pathLst>
                <a:path w="2041549" h="2041549">
                  <a:moveTo>
                    <a:pt x="71268" y="0"/>
                  </a:moveTo>
                  <a:lnTo>
                    <a:pt x="1970282" y="0"/>
                  </a:lnTo>
                  <a:cubicBezTo>
                    <a:pt x="1989183" y="0"/>
                    <a:pt x="2007310" y="7509"/>
                    <a:pt x="2020675" y="20874"/>
                  </a:cubicBezTo>
                  <a:cubicBezTo>
                    <a:pt x="2034041" y="34239"/>
                    <a:pt x="2041549" y="52366"/>
                    <a:pt x="2041549" y="71268"/>
                  </a:cubicBezTo>
                  <a:lnTo>
                    <a:pt x="2041549" y="1970282"/>
                  </a:lnTo>
                  <a:cubicBezTo>
                    <a:pt x="2041549" y="2009642"/>
                    <a:pt x="2009642" y="2041549"/>
                    <a:pt x="1970282" y="2041549"/>
                  </a:cubicBezTo>
                  <a:lnTo>
                    <a:pt x="71268" y="2041549"/>
                  </a:lnTo>
                  <a:cubicBezTo>
                    <a:pt x="31908" y="2041549"/>
                    <a:pt x="0" y="2009642"/>
                    <a:pt x="0" y="1970282"/>
                  </a:cubicBezTo>
                  <a:lnTo>
                    <a:pt x="0" y="71268"/>
                  </a:lnTo>
                  <a:cubicBezTo>
                    <a:pt x="0" y="31908"/>
                    <a:pt x="31908" y="0"/>
                    <a:pt x="7126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041549" cy="20796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2700000">
            <a:off x="3826817" y="519180"/>
            <a:ext cx="5636927" cy="605970"/>
          </a:xfrm>
          <a:custGeom>
            <a:avLst/>
            <a:gdLst/>
            <a:ahLst/>
            <a:cxnLst/>
            <a:rect l="l" t="t" r="r" b="b"/>
            <a:pathLst>
              <a:path w="5636927" h="605970">
                <a:moveTo>
                  <a:pt x="0" y="0"/>
                </a:moveTo>
                <a:lnTo>
                  <a:pt x="5636927" y="0"/>
                </a:lnTo>
                <a:lnTo>
                  <a:pt x="5636927" y="605969"/>
                </a:lnTo>
                <a:lnTo>
                  <a:pt x="0" y="6059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 rot="-8100000">
            <a:off x="5876289" y="161638"/>
            <a:ext cx="4275519" cy="1410169"/>
            <a:chOff x="0" y="0"/>
            <a:chExt cx="1273995" cy="42019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273995" cy="420194"/>
            </a:xfrm>
            <a:custGeom>
              <a:avLst/>
              <a:gdLst/>
              <a:ahLst/>
              <a:cxnLst/>
              <a:rect l="l" t="t" r="r" b="b"/>
              <a:pathLst>
                <a:path w="1273995" h="420194">
                  <a:moveTo>
                    <a:pt x="0" y="0"/>
                  </a:moveTo>
                  <a:lnTo>
                    <a:pt x="1273995" y="0"/>
                  </a:lnTo>
                  <a:lnTo>
                    <a:pt x="1273995" y="420194"/>
                  </a:lnTo>
                  <a:lnTo>
                    <a:pt x="0" y="420194"/>
                  </a:lnTo>
                  <a:close/>
                </a:path>
              </a:pathLst>
            </a:custGeom>
            <a:solidFill>
              <a:srgbClr val="4C1A77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273995" cy="4582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rot="2700000">
            <a:off x="4743053" y="-287989"/>
            <a:ext cx="5636927" cy="605970"/>
          </a:xfrm>
          <a:custGeom>
            <a:avLst/>
            <a:gdLst/>
            <a:ahLst/>
            <a:cxnLst/>
            <a:rect l="l" t="t" r="r" b="b"/>
            <a:pathLst>
              <a:path w="5636927" h="605970">
                <a:moveTo>
                  <a:pt x="0" y="0"/>
                </a:moveTo>
                <a:lnTo>
                  <a:pt x="5636926" y="0"/>
                </a:lnTo>
                <a:lnTo>
                  <a:pt x="5636926" y="605970"/>
                </a:lnTo>
                <a:lnTo>
                  <a:pt x="0" y="6059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 rot="-8100000">
            <a:off x="6778257" y="-611085"/>
            <a:ext cx="4275519" cy="1369813"/>
            <a:chOff x="0" y="0"/>
            <a:chExt cx="1273995" cy="40816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273995" cy="408169"/>
            </a:xfrm>
            <a:custGeom>
              <a:avLst/>
              <a:gdLst/>
              <a:ahLst/>
              <a:cxnLst/>
              <a:rect l="l" t="t" r="r" b="b"/>
              <a:pathLst>
                <a:path w="1273995" h="408169">
                  <a:moveTo>
                    <a:pt x="0" y="0"/>
                  </a:moveTo>
                  <a:lnTo>
                    <a:pt x="1273995" y="0"/>
                  </a:lnTo>
                  <a:lnTo>
                    <a:pt x="1273995" y="408169"/>
                  </a:lnTo>
                  <a:lnTo>
                    <a:pt x="0" y="408169"/>
                  </a:lnTo>
                  <a:close/>
                </a:path>
              </a:pathLst>
            </a:custGeom>
            <a:solidFill>
              <a:srgbClr val="A195AC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273995" cy="4462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-2700000">
            <a:off x="9562903" y="-1975037"/>
            <a:ext cx="11641929" cy="11641929"/>
          </a:xfrm>
          <a:custGeom>
            <a:avLst/>
            <a:gdLst/>
            <a:ahLst/>
            <a:cxnLst/>
            <a:rect l="l" t="t" r="r" b="b"/>
            <a:pathLst>
              <a:path w="11641929" h="11641929">
                <a:moveTo>
                  <a:pt x="0" y="0"/>
                </a:moveTo>
                <a:lnTo>
                  <a:pt x="11641929" y="0"/>
                </a:lnTo>
                <a:lnTo>
                  <a:pt x="11641929" y="11641930"/>
                </a:lnTo>
                <a:lnTo>
                  <a:pt x="0" y="116419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8000"/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 rot="-2700000">
            <a:off x="9894321" y="-1643619"/>
            <a:ext cx="10863149" cy="10863149"/>
            <a:chOff x="0" y="0"/>
            <a:chExt cx="2041549" cy="204154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041549" cy="2041549"/>
            </a:xfrm>
            <a:custGeom>
              <a:avLst/>
              <a:gdLst/>
              <a:ahLst/>
              <a:cxnLst/>
              <a:rect l="l" t="t" r="r" b="b"/>
              <a:pathLst>
                <a:path w="2041549" h="2041549">
                  <a:moveTo>
                    <a:pt x="71268" y="0"/>
                  </a:moveTo>
                  <a:lnTo>
                    <a:pt x="1970282" y="0"/>
                  </a:lnTo>
                  <a:cubicBezTo>
                    <a:pt x="1989183" y="0"/>
                    <a:pt x="2007310" y="7509"/>
                    <a:pt x="2020675" y="20874"/>
                  </a:cubicBezTo>
                  <a:cubicBezTo>
                    <a:pt x="2034041" y="34239"/>
                    <a:pt x="2041549" y="52366"/>
                    <a:pt x="2041549" y="71268"/>
                  </a:cubicBezTo>
                  <a:lnTo>
                    <a:pt x="2041549" y="1970282"/>
                  </a:lnTo>
                  <a:cubicBezTo>
                    <a:pt x="2041549" y="2009642"/>
                    <a:pt x="2009642" y="2041549"/>
                    <a:pt x="1970282" y="2041549"/>
                  </a:cubicBezTo>
                  <a:lnTo>
                    <a:pt x="71268" y="2041549"/>
                  </a:lnTo>
                  <a:cubicBezTo>
                    <a:pt x="31908" y="2041549"/>
                    <a:pt x="0" y="2009642"/>
                    <a:pt x="0" y="1970282"/>
                  </a:cubicBezTo>
                  <a:lnTo>
                    <a:pt x="0" y="71268"/>
                  </a:lnTo>
                  <a:cubicBezTo>
                    <a:pt x="0" y="31908"/>
                    <a:pt x="31908" y="0"/>
                    <a:pt x="7126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2041549" cy="20796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8624254" y="-2913686"/>
            <a:ext cx="13403282" cy="13403282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14834" y="14834"/>
              <a:ext cx="783132" cy="783132"/>
            </a:xfrm>
            <a:custGeom>
              <a:avLst/>
              <a:gdLst/>
              <a:ahLst/>
              <a:cxnLst/>
              <a:rect l="l" t="t" r="r" b="b"/>
              <a:pathLst>
                <a:path w="783132" h="783132">
                  <a:moveTo>
                    <a:pt x="416889" y="10489"/>
                  </a:moveTo>
                  <a:lnTo>
                    <a:pt x="772643" y="366243"/>
                  </a:lnTo>
                  <a:cubicBezTo>
                    <a:pt x="779359" y="372959"/>
                    <a:pt x="783132" y="382068"/>
                    <a:pt x="783132" y="391566"/>
                  </a:cubicBezTo>
                  <a:cubicBezTo>
                    <a:pt x="783132" y="401064"/>
                    <a:pt x="779359" y="410173"/>
                    <a:pt x="772643" y="416889"/>
                  </a:cubicBezTo>
                  <a:lnTo>
                    <a:pt x="416889" y="772643"/>
                  </a:lnTo>
                  <a:cubicBezTo>
                    <a:pt x="410173" y="779359"/>
                    <a:pt x="401064" y="783132"/>
                    <a:pt x="391566" y="783132"/>
                  </a:cubicBezTo>
                  <a:cubicBezTo>
                    <a:pt x="382068" y="783132"/>
                    <a:pt x="372959" y="779359"/>
                    <a:pt x="366243" y="772643"/>
                  </a:cubicBezTo>
                  <a:lnTo>
                    <a:pt x="10489" y="416889"/>
                  </a:lnTo>
                  <a:cubicBezTo>
                    <a:pt x="3773" y="410173"/>
                    <a:pt x="0" y="401064"/>
                    <a:pt x="0" y="391566"/>
                  </a:cubicBezTo>
                  <a:cubicBezTo>
                    <a:pt x="0" y="382068"/>
                    <a:pt x="3773" y="372959"/>
                    <a:pt x="10489" y="366243"/>
                  </a:cubicBezTo>
                  <a:lnTo>
                    <a:pt x="366243" y="10489"/>
                  </a:lnTo>
                  <a:cubicBezTo>
                    <a:pt x="372959" y="3773"/>
                    <a:pt x="382068" y="0"/>
                    <a:pt x="391566" y="0"/>
                  </a:cubicBezTo>
                  <a:cubicBezTo>
                    <a:pt x="401064" y="0"/>
                    <a:pt x="410173" y="3773"/>
                    <a:pt x="416889" y="10489"/>
                  </a:cubicBezTo>
                  <a:close/>
                </a:path>
              </a:pathLst>
            </a:custGeom>
            <a:blipFill>
              <a:blip r:embed="rId4"/>
              <a:stretch>
                <a:fillRect l="-25136" r="-25136"/>
              </a:stretch>
            </a:blipFill>
          </p:spPr>
        </p:sp>
      </p:grpSp>
      <p:sp>
        <p:nvSpPr>
          <p:cNvPr id="20" name="Freeform 20"/>
          <p:cNvSpPr/>
          <p:nvPr/>
        </p:nvSpPr>
        <p:spPr>
          <a:xfrm rot="8100000">
            <a:off x="7965362" y="10637768"/>
            <a:ext cx="5636927" cy="605970"/>
          </a:xfrm>
          <a:custGeom>
            <a:avLst/>
            <a:gdLst/>
            <a:ahLst/>
            <a:cxnLst/>
            <a:rect l="l" t="t" r="r" b="b"/>
            <a:pathLst>
              <a:path w="5636927" h="605970">
                <a:moveTo>
                  <a:pt x="0" y="0"/>
                </a:moveTo>
                <a:lnTo>
                  <a:pt x="5636927" y="0"/>
                </a:lnTo>
                <a:lnTo>
                  <a:pt x="5636927" y="605969"/>
                </a:lnTo>
                <a:lnTo>
                  <a:pt x="0" y="6059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21" name="Group 21"/>
          <p:cNvGrpSpPr/>
          <p:nvPr/>
        </p:nvGrpSpPr>
        <p:grpSpPr>
          <a:xfrm rot="-2700000">
            <a:off x="10719628" y="6615897"/>
            <a:ext cx="10211745" cy="2440924"/>
            <a:chOff x="0" y="0"/>
            <a:chExt cx="3042837" cy="727333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3042837" cy="727333"/>
            </a:xfrm>
            <a:custGeom>
              <a:avLst/>
              <a:gdLst/>
              <a:ahLst/>
              <a:cxnLst/>
              <a:rect l="l" t="t" r="r" b="b"/>
              <a:pathLst>
                <a:path w="3042837" h="727333">
                  <a:moveTo>
                    <a:pt x="0" y="0"/>
                  </a:moveTo>
                  <a:lnTo>
                    <a:pt x="3042837" y="0"/>
                  </a:lnTo>
                  <a:lnTo>
                    <a:pt x="3042837" y="727333"/>
                  </a:lnTo>
                  <a:lnTo>
                    <a:pt x="0" y="727333"/>
                  </a:lnTo>
                  <a:close/>
                </a:path>
              </a:pathLst>
            </a:custGeom>
            <a:solidFill>
              <a:srgbClr val="4D1979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3042837" cy="765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 rot="8100000">
            <a:off x="13721104" y="8138017"/>
            <a:ext cx="5636927" cy="605970"/>
          </a:xfrm>
          <a:custGeom>
            <a:avLst/>
            <a:gdLst/>
            <a:ahLst/>
            <a:cxnLst/>
            <a:rect l="l" t="t" r="r" b="b"/>
            <a:pathLst>
              <a:path w="5636927" h="605970">
                <a:moveTo>
                  <a:pt x="0" y="0"/>
                </a:moveTo>
                <a:lnTo>
                  <a:pt x="5636926" y="0"/>
                </a:lnTo>
                <a:lnTo>
                  <a:pt x="5636926" y="605970"/>
                </a:lnTo>
                <a:lnTo>
                  <a:pt x="0" y="6059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25" name="Group 25"/>
          <p:cNvGrpSpPr/>
          <p:nvPr/>
        </p:nvGrpSpPr>
        <p:grpSpPr>
          <a:xfrm rot="-2700000">
            <a:off x="14773604" y="8138004"/>
            <a:ext cx="5641848" cy="2550578"/>
            <a:chOff x="0" y="0"/>
            <a:chExt cx="1681125" cy="760006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681125" cy="760006"/>
            </a:xfrm>
            <a:custGeom>
              <a:avLst/>
              <a:gdLst/>
              <a:ahLst/>
              <a:cxnLst/>
              <a:rect l="l" t="t" r="r" b="b"/>
              <a:pathLst>
                <a:path w="1681125" h="760006">
                  <a:moveTo>
                    <a:pt x="0" y="0"/>
                  </a:moveTo>
                  <a:lnTo>
                    <a:pt x="1681125" y="0"/>
                  </a:lnTo>
                  <a:lnTo>
                    <a:pt x="1681125" y="760006"/>
                  </a:lnTo>
                  <a:lnTo>
                    <a:pt x="0" y="760006"/>
                  </a:lnTo>
                  <a:close/>
                </a:path>
              </a:pathLst>
            </a:custGeom>
            <a:solidFill>
              <a:srgbClr val="A195AC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-38100"/>
              <a:ext cx="1681125" cy="7981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3017263" y="5148900"/>
            <a:ext cx="6192835" cy="19902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903"/>
              </a:lnSpc>
              <a:spcBef>
                <a:spcPct val="0"/>
              </a:spcBef>
            </a:pPr>
            <a:r>
              <a:rPr lang="en-US" sz="5645" b="1">
                <a:solidFill>
                  <a:srgbClr val="4D1979"/>
                </a:solidFill>
                <a:latin typeface="Helios Bold"/>
                <a:ea typeface="Helios Bold"/>
                <a:cs typeface="Helios Bold"/>
                <a:sym typeface="Helios Bold"/>
              </a:rPr>
              <a:t>MONITOR THE CONTRACT FILE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569022" y="5703630"/>
            <a:ext cx="1448241" cy="1435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764"/>
              </a:lnSpc>
              <a:spcBef>
                <a:spcPct val="0"/>
              </a:spcBef>
            </a:pPr>
            <a:r>
              <a:rPr lang="en-US" sz="10764" spc="452">
                <a:solidFill>
                  <a:srgbClr val="4D1979"/>
                </a:solidFill>
                <a:latin typeface="Alfa Slab One"/>
                <a:ea typeface="Alfa Slab One"/>
                <a:cs typeface="Alfa Slab One"/>
                <a:sym typeface="Alfa Slab One"/>
              </a:rPr>
              <a:t>4.</a:t>
            </a:r>
          </a:p>
        </p:txBody>
      </p:sp>
      <p:sp>
        <p:nvSpPr>
          <p:cNvPr id="30" name="TextBox 30"/>
          <p:cNvSpPr txBox="1"/>
          <p:nvPr/>
        </p:nvSpPr>
        <p:spPr>
          <a:xfrm rot="-449580">
            <a:off x="1359383" y="5167934"/>
            <a:ext cx="1860067" cy="614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5"/>
              </a:lnSpc>
            </a:pPr>
            <a:r>
              <a:rPr lang="en-US" sz="3700">
                <a:solidFill>
                  <a:srgbClr val="4D1979"/>
                </a:solidFill>
                <a:latin typeface="Yellowtail"/>
                <a:ea typeface="Yellowtail"/>
                <a:cs typeface="Yellowtail"/>
                <a:sym typeface="Yellowtail"/>
              </a:rPr>
              <a:t>step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968858" y="8649035"/>
            <a:ext cx="7427617" cy="6560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6"/>
              </a:lnSpc>
            </a:pPr>
            <a:r>
              <a:rPr lang="en-US" sz="7121">
                <a:solidFill>
                  <a:srgbClr val="A20E20"/>
                </a:solidFill>
                <a:latin typeface="Have Heart One"/>
                <a:ea typeface="Have Heart One"/>
                <a:cs typeface="Have Heart One"/>
                <a:sym typeface="Have Heart One"/>
              </a:rPr>
              <a:t>TCU-00XXXX-FY2026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1753206">
            <a:off x="-1113304" y="4354356"/>
            <a:ext cx="25783492" cy="9586163"/>
          </a:xfrm>
          <a:prstGeom prst="rect">
            <a:avLst/>
          </a:prstGeom>
          <a:solidFill>
            <a:srgbClr val="545454">
              <a:alpha val="4706"/>
            </a:srgbClr>
          </a:solidFill>
        </p:spPr>
      </p:sp>
      <p:grpSp>
        <p:nvGrpSpPr>
          <p:cNvPr id="3" name="Group 3"/>
          <p:cNvGrpSpPr/>
          <p:nvPr/>
        </p:nvGrpSpPr>
        <p:grpSpPr>
          <a:xfrm>
            <a:off x="917781" y="6634117"/>
            <a:ext cx="4113110" cy="2903329"/>
            <a:chOff x="0" y="0"/>
            <a:chExt cx="1500474" cy="105914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500474" cy="1059143"/>
            </a:xfrm>
            <a:custGeom>
              <a:avLst/>
              <a:gdLst/>
              <a:ahLst/>
              <a:cxnLst/>
              <a:rect l="l" t="t" r="r" b="b"/>
              <a:pathLst>
                <a:path w="1500474" h="1059143">
                  <a:moveTo>
                    <a:pt x="1376013" y="1059142"/>
                  </a:moveTo>
                  <a:lnTo>
                    <a:pt x="124460" y="1059142"/>
                  </a:lnTo>
                  <a:cubicBezTo>
                    <a:pt x="55880" y="1059142"/>
                    <a:pt x="0" y="1003262"/>
                    <a:pt x="0" y="93468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76014" y="0"/>
                  </a:lnTo>
                  <a:cubicBezTo>
                    <a:pt x="1444594" y="0"/>
                    <a:pt x="1500474" y="55880"/>
                    <a:pt x="1500474" y="124460"/>
                  </a:cubicBezTo>
                  <a:lnTo>
                    <a:pt x="1500474" y="934682"/>
                  </a:lnTo>
                  <a:cubicBezTo>
                    <a:pt x="1500474" y="1003262"/>
                    <a:pt x="1444594" y="1059143"/>
                    <a:pt x="1376014" y="1059143"/>
                  </a:cubicBezTo>
                  <a:close/>
                </a:path>
              </a:pathLst>
            </a:custGeom>
            <a:solidFill>
              <a:srgbClr val="4D1979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5030890" y="3267315"/>
            <a:ext cx="4113110" cy="2903329"/>
            <a:chOff x="0" y="0"/>
            <a:chExt cx="1500474" cy="105914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00474" cy="1059143"/>
            </a:xfrm>
            <a:custGeom>
              <a:avLst/>
              <a:gdLst/>
              <a:ahLst/>
              <a:cxnLst/>
              <a:rect l="l" t="t" r="r" b="b"/>
              <a:pathLst>
                <a:path w="1500474" h="1059143">
                  <a:moveTo>
                    <a:pt x="1376013" y="1059142"/>
                  </a:moveTo>
                  <a:lnTo>
                    <a:pt x="124460" y="1059142"/>
                  </a:lnTo>
                  <a:cubicBezTo>
                    <a:pt x="55880" y="1059142"/>
                    <a:pt x="0" y="1003262"/>
                    <a:pt x="0" y="93468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76014" y="0"/>
                  </a:lnTo>
                  <a:cubicBezTo>
                    <a:pt x="1444594" y="0"/>
                    <a:pt x="1500474" y="55880"/>
                    <a:pt x="1500474" y="124460"/>
                  </a:cubicBezTo>
                  <a:lnTo>
                    <a:pt x="1500474" y="934682"/>
                  </a:lnTo>
                  <a:cubicBezTo>
                    <a:pt x="1500474" y="1003262"/>
                    <a:pt x="1444594" y="1059143"/>
                    <a:pt x="1376014" y="1059143"/>
                  </a:cubicBezTo>
                  <a:close/>
                </a:path>
              </a:pathLst>
            </a:custGeom>
            <a:solidFill>
              <a:srgbClr val="4D1979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3257110" y="3267315"/>
            <a:ext cx="4113110" cy="2903329"/>
            <a:chOff x="0" y="0"/>
            <a:chExt cx="1500474" cy="105914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500474" cy="1059143"/>
            </a:xfrm>
            <a:custGeom>
              <a:avLst/>
              <a:gdLst/>
              <a:ahLst/>
              <a:cxnLst/>
              <a:rect l="l" t="t" r="r" b="b"/>
              <a:pathLst>
                <a:path w="1500474" h="1059143">
                  <a:moveTo>
                    <a:pt x="1376013" y="1059142"/>
                  </a:moveTo>
                  <a:lnTo>
                    <a:pt x="124460" y="1059142"/>
                  </a:lnTo>
                  <a:cubicBezTo>
                    <a:pt x="55880" y="1059142"/>
                    <a:pt x="0" y="1003262"/>
                    <a:pt x="0" y="93468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76014" y="0"/>
                  </a:lnTo>
                  <a:cubicBezTo>
                    <a:pt x="1444594" y="0"/>
                    <a:pt x="1500474" y="55880"/>
                    <a:pt x="1500474" y="124460"/>
                  </a:cubicBezTo>
                  <a:lnTo>
                    <a:pt x="1500474" y="934682"/>
                  </a:lnTo>
                  <a:cubicBezTo>
                    <a:pt x="1500474" y="1003262"/>
                    <a:pt x="1444594" y="1059143"/>
                    <a:pt x="1376014" y="1059143"/>
                  </a:cubicBezTo>
                  <a:close/>
                </a:path>
              </a:pathLst>
            </a:custGeom>
            <a:solidFill>
              <a:srgbClr val="4D1979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9144000" y="6634117"/>
            <a:ext cx="4113110" cy="2903329"/>
            <a:chOff x="0" y="0"/>
            <a:chExt cx="1500474" cy="105914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500474" cy="1059143"/>
            </a:xfrm>
            <a:custGeom>
              <a:avLst/>
              <a:gdLst/>
              <a:ahLst/>
              <a:cxnLst/>
              <a:rect l="l" t="t" r="r" b="b"/>
              <a:pathLst>
                <a:path w="1500474" h="1059143">
                  <a:moveTo>
                    <a:pt x="1376013" y="1059142"/>
                  </a:moveTo>
                  <a:lnTo>
                    <a:pt x="124460" y="1059142"/>
                  </a:lnTo>
                  <a:cubicBezTo>
                    <a:pt x="55880" y="1059142"/>
                    <a:pt x="0" y="1003262"/>
                    <a:pt x="0" y="93468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76014" y="0"/>
                  </a:lnTo>
                  <a:cubicBezTo>
                    <a:pt x="1444594" y="0"/>
                    <a:pt x="1500474" y="55880"/>
                    <a:pt x="1500474" y="124460"/>
                  </a:cubicBezTo>
                  <a:lnTo>
                    <a:pt x="1500474" y="934682"/>
                  </a:lnTo>
                  <a:cubicBezTo>
                    <a:pt x="1500474" y="1003262"/>
                    <a:pt x="1444594" y="1059143"/>
                    <a:pt x="1376014" y="1059143"/>
                  </a:cubicBezTo>
                  <a:close/>
                </a:path>
              </a:pathLst>
            </a:custGeom>
            <a:solidFill>
              <a:srgbClr val="4D1979"/>
            </a:solidFill>
          </p:spPr>
        </p:sp>
      </p:grpSp>
      <p:sp>
        <p:nvSpPr>
          <p:cNvPr id="11" name="AutoShape 11"/>
          <p:cNvSpPr/>
          <p:nvPr/>
        </p:nvSpPr>
        <p:spPr>
          <a:xfrm rot="-2700000">
            <a:off x="15641497" y="9043300"/>
            <a:ext cx="5293007" cy="2487400"/>
          </a:xfrm>
          <a:prstGeom prst="rect">
            <a:avLst/>
          </a:prstGeom>
          <a:solidFill>
            <a:srgbClr val="4D1979"/>
          </a:solidFill>
        </p:spPr>
      </p:sp>
      <p:sp>
        <p:nvSpPr>
          <p:cNvPr id="12" name="AutoShape 12"/>
          <p:cNvSpPr/>
          <p:nvPr/>
        </p:nvSpPr>
        <p:spPr>
          <a:xfrm rot="-2700000">
            <a:off x="-2646503" y="-1243700"/>
            <a:ext cx="5293007" cy="2487400"/>
          </a:xfrm>
          <a:prstGeom prst="rect">
            <a:avLst/>
          </a:prstGeom>
          <a:solidFill>
            <a:srgbClr val="4D1979"/>
          </a:solidFill>
        </p:spPr>
      </p:sp>
      <p:sp>
        <p:nvSpPr>
          <p:cNvPr id="13" name="Freeform 13"/>
          <p:cNvSpPr/>
          <p:nvPr/>
        </p:nvSpPr>
        <p:spPr>
          <a:xfrm>
            <a:off x="1028700" y="2887901"/>
            <a:ext cx="3760095" cy="3760095"/>
          </a:xfrm>
          <a:custGeom>
            <a:avLst/>
            <a:gdLst/>
            <a:ahLst/>
            <a:cxnLst/>
            <a:rect l="l" t="t" r="r" b="b"/>
            <a:pathLst>
              <a:path w="3760095" h="3760095">
                <a:moveTo>
                  <a:pt x="0" y="0"/>
                </a:moveTo>
                <a:lnTo>
                  <a:pt x="3760095" y="0"/>
                </a:lnTo>
                <a:lnTo>
                  <a:pt x="3760095" y="3760095"/>
                </a:lnTo>
                <a:lnTo>
                  <a:pt x="0" y="37600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5888749" y="588289"/>
            <a:ext cx="2679025" cy="2679025"/>
          </a:xfrm>
          <a:custGeom>
            <a:avLst/>
            <a:gdLst/>
            <a:ahLst/>
            <a:cxnLst/>
            <a:rect l="l" t="t" r="r" b="b"/>
            <a:pathLst>
              <a:path w="2679025" h="2679025">
                <a:moveTo>
                  <a:pt x="0" y="0"/>
                </a:moveTo>
                <a:lnTo>
                  <a:pt x="2679026" y="0"/>
                </a:lnTo>
                <a:lnTo>
                  <a:pt x="2679026" y="2679026"/>
                </a:lnTo>
                <a:lnTo>
                  <a:pt x="0" y="26790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0024285" y="3967230"/>
            <a:ext cx="2680766" cy="2680766"/>
          </a:xfrm>
          <a:custGeom>
            <a:avLst/>
            <a:gdLst/>
            <a:ahLst/>
            <a:cxnLst/>
            <a:rect l="l" t="t" r="r" b="b"/>
            <a:pathLst>
              <a:path w="2680766" h="2680766">
                <a:moveTo>
                  <a:pt x="0" y="0"/>
                </a:moveTo>
                <a:lnTo>
                  <a:pt x="2680766" y="0"/>
                </a:lnTo>
                <a:lnTo>
                  <a:pt x="2680766" y="2680766"/>
                </a:lnTo>
                <a:lnTo>
                  <a:pt x="0" y="26807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3977106" y="588289"/>
            <a:ext cx="2673116" cy="2673116"/>
          </a:xfrm>
          <a:custGeom>
            <a:avLst/>
            <a:gdLst/>
            <a:ahLst/>
            <a:cxnLst/>
            <a:rect l="l" t="t" r="r" b="b"/>
            <a:pathLst>
              <a:path w="2673116" h="2673116">
                <a:moveTo>
                  <a:pt x="0" y="0"/>
                </a:moveTo>
                <a:lnTo>
                  <a:pt x="2673117" y="0"/>
                </a:lnTo>
                <a:lnTo>
                  <a:pt x="2673117" y="2673116"/>
                </a:lnTo>
                <a:lnTo>
                  <a:pt x="0" y="26731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5030890" y="3833880"/>
            <a:ext cx="4113110" cy="396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50"/>
              </a:lnSpc>
            </a:pPr>
            <a:r>
              <a:rPr lang="en-US" sz="2500" b="1" spc="50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Internal Review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47454" y="590804"/>
            <a:ext cx="4666054" cy="1497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61"/>
              </a:lnSpc>
            </a:pPr>
            <a:r>
              <a:rPr lang="en-US" sz="5879" b="1" i="1" spc="-346">
                <a:solidFill>
                  <a:srgbClr val="4D1979"/>
                </a:solidFill>
                <a:latin typeface="Montserrat Ultra-Bold Italics"/>
                <a:ea typeface="Montserrat Ultra-Bold Italics"/>
                <a:cs typeface="Montserrat Ultra-Bold Italics"/>
                <a:sym typeface="Montserrat Ultra-Bold Italics"/>
              </a:rPr>
              <a:t>CONTRACT</a:t>
            </a:r>
          </a:p>
          <a:p>
            <a:pPr algn="l">
              <a:lnSpc>
                <a:spcPts val="5761"/>
              </a:lnSpc>
            </a:pPr>
            <a:r>
              <a:rPr lang="en-US" sz="5879" b="1" i="1" spc="-346">
                <a:solidFill>
                  <a:srgbClr val="4D1979"/>
                </a:solidFill>
                <a:latin typeface="Montserrat Ultra-Bold Italics"/>
                <a:ea typeface="Montserrat Ultra-Bold Italics"/>
                <a:cs typeface="Montserrat Ultra-Bold Italics"/>
                <a:sym typeface="Montserrat Ultra-Bold Italics"/>
              </a:rPr>
              <a:t>STAGES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53774" y="8042275"/>
            <a:ext cx="3241123" cy="965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00"/>
              </a:lnSpc>
            </a:pPr>
            <a:r>
              <a:rPr lang="en-US" sz="2000" spc="4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Contact the Contract Manager. </a:t>
            </a:r>
          </a:p>
          <a:p>
            <a:pPr algn="ctr">
              <a:lnSpc>
                <a:spcPts val="2600"/>
              </a:lnSpc>
            </a:pPr>
            <a:r>
              <a:rPr lang="en-US" sz="2000" spc="4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466884" y="4383767"/>
            <a:ext cx="3241123" cy="161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00"/>
              </a:lnSpc>
            </a:pPr>
            <a:r>
              <a:rPr lang="en-US" sz="2000" spc="4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Check the Review Rounds and contact whoever doesn’t have “Done” by their name.</a:t>
            </a:r>
          </a:p>
          <a:p>
            <a:pPr algn="ctr">
              <a:lnSpc>
                <a:spcPts val="2600"/>
              </a:lnSpc>
            </a:pPr>
            <a:endParaRPr lang="en-US" sz="2000" spc="4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3511516" y="4627573"/>
            <a:ext cx="3566197" cy="1289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00"/>
              </a:lnSpc>
            </a:pPr>
            <a:r>
              <a:rPr lang="en-US" sz="2000" spc="4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Check the eSignature tab and contact whoever has “Sent” by their name.</a:t>
            </a:r>
          </a:p>
          <a:p>
            <a:pPr algn="ctr">
              <a:lnSpc>
                <a:spcPts val="2600"/>
              </a:lnSpc>
            </a:pPr>
            <a:endParaRPr lang="en-US" sz="2000" spc="4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9421335" y="7791712"/>
            <a:ext cx="3677116" cy="161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00"/>
              </a:lnSpc>
            </a:pPr>
            <a:r>
              <a:rPr lang="en-US" sz="2000" spc="4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Check the Approvals tab and contact whoever populates when you select View Approvers.</a:t>
            </a:r>
          </a:p>
          <a:p>
            <a:pPr algn="ctr">
              <a:lnSpc>
                <a:spcPts val="2600"/>
              </a:lnSpc>
            </a:pPr>
            <a:endParaRPr lang="en-US" sz="2000" spc="4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917781" y="7382269"/>
            <a:ext cx="4113110" cy="396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50"/>
              </a:lnSpc>
            </a:pPr>
            <a:r>
              <a:rPr lang="en-US" sz="2500" b="1" spc="50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Draft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3257110" y="4015467"/>
            <a:ext cx="4113110" cy="396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50"/>
              </a:lnSpc>
            </a:pPr>
            <a:r>
              <a:rPr lang="en-US" sz="2500" b="1" spc="50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Out For Signature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9144000" y="7146698"/>
            <a:ext cx="4113110" cy="396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50"/>
              </a:lnSpc>
            </a:pPr>
            <a:r>
              <a:rPr lang="en-US" sz="2500" b="1" spc="50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Pending Approval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858760" y="1028700"/>
            <a:ext cx="1259047" cy="1259042"/>
            <a:chOff x="0" y="0"/>
            <a:chExt cx="6350000" cy="63499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9858760" y="2813468"/>
            <a:ext cx="1259047" cy="1259042"/>
            <a:chOff x="0" y="0"/>
            <a:chExt cx="6350000" cy="63499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t="-20000" b="-20000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9858760" y="4847718"/>
            <a:ext cx="1259047" cy="1259042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t="-15789" b="-15789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9858760" y="6822557"/>
            <a:ext cx="1259047" cy="1259042"/>
            <a:chOff x="0" y="0"/>
            <a:chExt cx="6350000" cy="63499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t="-15486" b="-15486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566705" y="719191"/>
            <a:ext cx="13006010" cy="2571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199"/>
              </a:lnSpc>
            </a:pPr>
            <a:r>
              <a:rPr lang="en-US" sz="8499" b="1">
                <a:solidFill>
                  <a:srgbClr val="4D1979"/>
                </a:solidFill>
                <a:latin typeface="TT Hoves Bold"/>
                <a:ea typeface="TT Hoves Bold"/>
                <a:cs typeface="TT Hoves Bold"/>
                <a:sym typeface="TT Hoves Bold"/>
              </a:rPr>
              <a:t>Meet </a:t>
            </a:r>
          </a:p>
          <a:p>
            <a:pPr algn="l">
              <a:lnSpc>
                <a:spcPts val="10199"/>
              </a:lnSpc>
            </a:pPr>
            <a:r>
              <a:rPr lang="en-US" sz="8499" b="1">
                <a:solidFill>
                  <a:srgbClr val="4D1979"/>
                </a:solidFill>
                <a:latin typeface="TT Hoves Bold"/>
                <a:ea typeface="TT Hoves Bold"/>
                <a:cs typeface="TT Hoves Bold"/>
                <a:sym typeface="TT Hoves Bold"/>
              </a:rPr>
              <a:t>Our Team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2050656" y="1155819"/>
            <a:ext cx="5208644" cy="971784"/>
            <a:chOff x="0" y="0"/>
            <a:chExt cx="6944859" cy="1295712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19050"/>
              <a:ext cx="6944859" cy="6286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600"/>
                </a:lnSpc>
                <a:spcBef>
                  <a:spcPct val="0"/>
                </a:spcBef>
              </a:pPr>
              <a:r>
                <a:rPr lang="en-US" sz="3000" b="1">
                  <a:solidFill>
                    <a:srgbClr val="2A2E3A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Matthew Wallis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770567"/>
              <a:ext cx="6944859" cy="525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59"/>
                </a:lnSpc>
              </a:pPr>
              <a:r>
                <a:rPr lang="en-US" sz="2400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Contract Administration Director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2050656" y="2803208"/>
            <a:ext cx="5208644" cy="1390884"/>
            <a:chOff x="0" y="0"/>
            <a:chExt cx="6944859" cy="1854512"/>
          </a:xfrm>
        </p:grpSpPr>
        <p:sp>
          <p:nvSpPr>
            <p:cNvPr id="15" name="TextBox 15"/>
            <p:cNvSpPr txBox="1"/>
            <p:nvPr/>
          </p:nvSpPr>
          <p:spPr>
            <a:xfrm>
              <a:off x="0" y="-19050"/>
              <a:ext cx="6944859" cy="6286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600"/>
                </a:lnSpc>
                <a:spcBef>
                  <a:spcPct val="0"/>
                </a:spcBef>
              </a:pPr>
              <a:r>
                <a:rPr lang="en-US" sz="3000" b="1">
                  <a:solidFill>
                    <a:srgbClr val="2A2E3A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Jane Diseker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770567"/>
              <a:ext cx="6944859" cy="10839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59"/>
                </a:lnSpc>
              </a:pPr>
              <a:r>
                <a:rPr lang="en-US" sz="2400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Assistant Director, Contract Administration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2050656" y="4847718"/>
            <a:ext cx="5208644" cy="1390884"/>
            <a:chOff x="0" y="0"/>
            <a:chExt cx="6944859" cy="1854512"/>
          </a:xfrm>
        </p:grpSpPr>
        <p:sp>
          <p:nvSpPr>
            <p:cNvPr id="18" name="TextBox 18"/>
            <p:cNvSpPr txBox="1"/>
            <p:nvPr/>
          </p:nvSpPr>
          <p:spPr>
            <a:xfrm>
              <a:off x="0" y="-19050"/>
              <a:ext cx="6944859" cy="6286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600"/>
                </a:lnSpc>
                <a:spcBef>
                  <a:spcPct val="0"/>
                </a:spcBef>
              </a:pPr>
              <a:r>
                <a:rPr lang="en-US" sz="3000" b="1">
                  <a:solidFill>
                    <a:srgbClr val="2A2E3A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Joy Tuider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770567"/>
              <a:ext cx="6944859" cy="10839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59"/>
                </a:lnSpc>
              </a:pPr>
              <a:r>
                <a:rPr lang="en-US" sz="2400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Assistant Director, Contract Operations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2050656" y="6966186"/>
            <a:ext cx="5208644" cy="971784"/>
            <a:chOff x="0" y="0"/>
            <a:chExt cx="6944859" cy="1295712"/>
          </a:xfrm>
        </p:grpSpPr>
        <p:sp>
          <p:nvSpPr>
            <p:cNvPr id="21" name="TextBox 21"/>
            <p:cNvSpPr txBox="1"/>
            <p:nvPr/>
          </p:nvSpPr>
          <p:spPr>
            <a:xfrm>
              <a:off x="0" y="-19050"/>
              <a:ext cx="6944859" cy="6286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600"/>
                </a:lnSpc>
                <a:spcBef>
                  <a:spcPct val="0"/>
                </a:spcBef>
              </a:pPr>
              <a:r>
                <a:rPr lang="en-US" sz="3000" b="1">
                  <a:solidFill>
                    <a:srgbClr val="2A2E3A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Juanette McCollum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770567"/>
              <a:ext cx="6944859" cy="525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59"/>
                </a:lnSpc>
              </a:pPr>
              <a:r>
                <a:rPr lang="en-US" sz="2400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Contracts Paralegal</a:t>
              </a:r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6479889" cy="10287000"/>
            <a:chOff x="0" y="0"/>
            <a:chExt cx="1706637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06637" cy="2709333"/>
            </a:xfrm>
            <a:custGeom>
              <a:avLst/>
              <a:gdLst/>
              <a:ahLst/>
              <a:cxnLst/>
              <a:rect l="l" t="t" r="r" b="b"/>
              <a:pathLst>
                <a:path w="1706637" h="2709333">
                  <a:moveTo>
                    <a:pt x="0" y="0"/>
                  </a:moveTo>
                  <a:lnTo>
                    <a:pt x="1706637" y="0"/>
                  </a:lnTo>
                  <a:lnTo>
                    <a:pt x="1706637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4D197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706637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7264438" y="1286580"/>
            <a:ext cx="10412386" cy="7401974"/>
          </a:xfrm>
          <a:custGeom>
            <a:avLst/>
            <a:gdLst/>
            <a:ahLst/>
            <a:cxnLst/>
            <a:rect l="l" t="t" r="r" b="b"/>
            <a:pathLst>
              <a:path w="10412386" h="7401974">
                <a:moveTo>
                  <a:pt x="0" y="0"/>
                </a:moveTo>
                <a:lnTo>
                  <a:pt x="10412385" y="0"/>
                </a:lnTo>
                <a:lnTo>
                  <a:pt x="10412385" y="7401974"/>
                </a:lnTo>
                <a:lnTo>
                  <a:pt x="0" y="74019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479889" y="5307216"/>
            <a:ext cx="1991638" cy="176259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208907" y="4238270"/>
            <a:ext cx="3223546" cy="1950246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464963" y="2510947"/>
            <a:ext cx="5549963" cy="1838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 b="1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Monitoring the Contract File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64963" y="5768189"/>
            <a:ext cx="5549963" cy="2920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spc="96">
                <a:solidFill>
                  <a:srgbClr val="FFFFFF"/>
                </a:solidFill>
                <a:latin typeface="Helios"/>
                <a:ea typeface="Helios"/>
                <a:cs typeface="Helios"/>
                <a:sym typeface="Helios"/>
              </a:rPr>
              <a:t>Monitor the Contract File as it moves through each of the phases.</a:t>
            </a:r>
          </a:p>
          <a:p>
            <a:pPr algn="ctr">
              <a:lnSpc>
                <a:spcPts val="3359"/>
              </a:lnSpc>
            </a:pPr>
            <a:endParaRPr lang="en-US" sz="2400" spc="96">
              <a:solidFill>
                <a:srgbClr val="FFFFFF"/>
              </a:solidFill>
              <a:latin typeface="Helios"/>
              <a:ea typeface="Helios"/>
              <a:cs typeface="Helios"/>
              <a:sym typeface="Helios"/>
            </a:endParaRPr>
          </a:p>
          <a:p>
            <a:pPr algn="ctr">
              <a:lnSpc>
                <a:spcPts val="3359"/>
              </a:lnSpc>
            </a:pPr>
            <a:r>
              <a:rPr lang="en-US" sz="2400" spc="96">
                <a:solidFill>
                  <a:srgbClr val="FFFFFF"/>
                </a:solidFill>
                <a:latin typeface="Helios"/>
                <a:ea typeface="Helios"/>
                <a:cs typeface="Helios"/>
                <a:sym typeface="Helios"/>
              </a:rPr>
              <a:t>Contact the Contract Manager with any questions for your specific contract. </a:t>
            </a:r>
          </a:p>
          <a:p>
            <a:pPr algn="l">
              <a:lnSpc>
                <a:spcPts val="3359"/>
              </a:lnSpc>
            </a:pPr>
            <a:endParaRPr lang="en-US" sz="2400" spc="96">
              <a:solidFill>
                <a:srgbClr val="FFFFFF"/>
              </a:solidFill>
              <a:latin typeface="Helios"/>
              <a:ea typeface="Helios"/>
              <a:cs typeface="Helios"/>
              <a:sym typeface="Helios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1753206">
            <a:off x="-1113304" y="4354356"/>
            <a:ext cx="25783492" cy="9586163"/>
          </a:xfrm>
          <a:prstGeom prst="rect">
            <a:avLst/>
          </a:prstGeom>
          <a:solidFill>
            <a:srgbClr val="545454">
              <a:alpha val="4706"/>
            </a:srgbClr>
          </a:solidFill>
        </p:spPr>
      </p:sp>
      <p:grpSp>
        <p:nvGrpSpPr>
          <p:cNvPr id="3" name="Group 3"/>
          <p:cNvGrpSpPr/>
          <p:nvPr/>
        </p:nvGrpSpPr>
        <p:grpSpPr>
          <a:xfrm>
            <a:off x="917781" y="6634117"/>
            <a:ext cx="4113110" cy="2903329"/>
            <a:chOff x="0" y="0"/>
            <a:chExt cx="1500474" cy="105914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500474" cy="1059143"/>
            </a:xfrm>
            <a:custGeom>
              <a:avLst/>
              <a:gdLst/>
              <a:ahLst/>
              <a:cxnLst/>
              <a:rect l="l" t="t" r="r" b="b"/>
              <a:pathLst>
                <a:path w="1500474" h="1059143">
                  <a:moveTo>
                    <a:pt x="1376013" y="1059142"/>
                  </a:moveTo>
                  <a:lnTo>
                    <a:pt x="124460" y="1059142"/>
                  </a:lnTo>
                  <a:cubicBezTo>
                    <a:pt x="55880" y="1059142"/>
                    <a:pt x="0" y="1003262"/>
                    <a:pt x="0" y="93468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76014" y="0"/>
                  </a:lnTo>
                  <a:cubicBezTo>
                    <a:pt x="1444594" y="0"/>
                    <a:pt x="1500474" y="55880"/>
                    <a:pt x="1500474" y="124460"/>
                  </a:cubicBezTo>
                  <a:lnTo>
                    <a:pt x="1500474" y="934682"/>
                  </a:lnTo>
                  <a:cubicBezTo>
                    <a:pt x="1500474" y="1003262"/>
                    <a:pt x="1444594" y="1059143"/>
                    <a:pt x="1376014" y="1059143"/>
                  </a:cubicBezTo>
                  <a:close/>
                </a:path>
              </a:pathLst>
            </a:custGeom>
            <a:solidFill>
              <a:srgbClr val="4D1979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5195026" y="3967230"/>
            <a:ext cx="4113110" cy="2903329"/>
            <a:chOff x="0" y="0"/>
            <a:chExt cx="1500474" cy="105914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00474" cy="1059143"/>
            </a:xfrm>
            <a:custGeom>
              <a:avLst/>
              <a:gdLst/>
              <a:ahLst/>
              <a:cxnLst/>
              <a:rect l="l" t="t" r="r" b="b"/>
              <a:pathLst>
                <a:path w="1500474" h="1059143">
                  <a:moveTo>
                    <a:pt x="1376013" y="1059142"/>
                  </a:moveTo>
                  <a:lnTo>
                    <a:pt x="124460" y="1059142"/>
                  </a:lnTo>
                  <a:cubicBezTo>
                    <a:pt x="55880" y="1059142"/>
                    <a:pt x="0" y="1003262"/>
                    <a:pt x="0" y="93468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76014" y="0"/>
                  </a:lnTo>
                  <a:cubicBezTo>
                    <a:pt x="1444594" y="0"/>
                    <a:pt x="1500474" y="55880"/>
                    <a:pt x="1500474" y="124460"/>
                  </a:cubicBezTo>
                  <a:lnTo>
                    <a:pt x="1500474" y="934682"/>
                  </a:lnTo>
                  <a:cubicBezTo>
                    <a:pt x="1500474" y="1003262"/>
                    <a:pt x="1444594" y="1059143"/>
                    <a:pt x="1376014" y="1059143"/>
                  </a:cubicBezTo>
                  <a:close/>
                </a:path>
              </a:pathLst>
            </a:custGeom>
            <a:solidFill>
              <a:srgbClr val="4D1979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3257110" y="3267315"/>
            <a:ext cx="4113110" cy="2903329"/>
            <a:chOff x="0" y="0"/>
            <a:chExt cx="1500474" cy="105914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500474" cy="1059143"/>
            </a:xfrm>
            <a:custGeom>
              <a:avLst/>
              <a:gdLst/>
              <a:ahLst/>
              <a:cxnLst/>
              <a:rect l="l" t="t" r="r" b="b"/>
              <a:pathLst>
                <a:path w="1500474" h="1059143">
                  <a:moveTo>
                    <a:pt x="1376013" y="1059142"/>
                  </a:moveTo>
                  <a:lnTo>
                    <a:pt x="124460" y="1059142"/>
                  </a:lnTo>
                  <a:cubicBezTo>
                    <a:pt x="55880" y="1059142"/>
                    <a:pt x="0" y="1003262"/>
                    <a:pt x="0" y="93468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76014" y="0"/>
                  </a:lnTo>
                  <a:cubicBezTo>
                    <a:pt x="1444594" y="0"/>
                    <a:pt x="1500474" y="55880"/>
                    <a:pt x="1500474" y="124460"/>
                  </a:cubicBezTo>
                  <a:lnTo>
                    <a:pt x="1500474" y="934682"/>
                  </a:lnTo>
                  <a:cubicBezTo>
                    <a:pt x="1500474" y="1003262"/>
                    <a:pt x="1444594" y="1059143"/>
                    <a:pt x="1376014" y="1059143"/>
                  </a:cubicBezTo>
                  <a:close/>
                </a:path>
              </a:pathLst>
            </a:custGeom>
            <a:solidFill>
              <a:srgbClr val="4D1979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9144000" y="6634117"/>
            <a:ext cx="4113110" cy="2903329"/>
            <a:chOff x="0" y="0"/>
            <a:chExt cx="1500474" cy="105914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500474" cy="1059143"/>
            </a:xfrm>
            <a:custGeom>
              <a:avLst/>
              <a:gdLst/>
              <a:ahLst/>
              <a:cxnLst/>
              <a:rect l="l" t="t" r="r" b="b"/>
              <a:pathLst>
                <a:path w="1500474" h="1059143">
                  <a:moveTo>
                    <a:pt x="1376013" y="1059142"/>
                  </a:moveTo>
                  <a:lnTo>
                    <a:pt x="124460" y="1059142"/>
                  </a:lnTo>
                  <a:cubicBezTo>
                    <a:pt x="55880" y="1059142"/>
                    <a:pt x="0" y="1003262"/>
                    <a:pt x="0" y="93468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76014" y="0"/>
                  </a:lnTo>
                  <a:cubicBezTo>
                    <a:pt x="1444594" y="0"/>
                    <a:pt x="1500474" y="55880"/>
                    <a:pt x="1500474" y="124460"/>
                  </a:cubicBezTo>
                  <a:lnTo>
                    <a:pt x="1500474" y="934682"/>
                  </a:lnTo>
                  <a:cubicBezTo>
                    <a:pt x="1500474" y="1003262"/>
                    <a:pt x="1444594" y="1059143"/>
                    <a:pt x="1376014" y="1059143"/>
                  </a:cubicBezTo>
                  <a:close/>
                </a:path>
              </a:pathLst>
            </a:custGeom>
            <a:solidFill>
              <a:srgbClr val="4D1979"/>
            </a:solidFill>
          </p:spPr>
        </p:sp>
      </p:grpSp>
      <p:sp>
        <p:nvSpPr>
          <p:cNvPr id="11" name="AutoShape 11"/>
          <p:cNvSpPr/>
          <p:nvPr/>
        </p:nvSpPr>
        <p:spPr>
          <a:xfrm rot="-2700000">
            <a:off x="15641497" y="9043300"/>
            <a:ext cx="5293007" cy="2487400"/>
          </a:xfrm>
          <a:prstGeom prst="rect">
            <a:avLst/>
          </a:prstGeom>
          <a:solidFill>
            <a:srgbClr val="4D1979"/>
          </a:solidFill>
        </p:spPr>
      </p:sp>
      <p:sp>
        <p:nvSpPr>
          <p:cNvPr id="12" name="AutoShape 12"/>
          <p:cNvSpPr/>
          <p:nvPr/>
        </p:nvSpPr>
        <p:spPr>
          <a:xfrm rot="-2700000">
            <a:off x="-2646503" y="-1243700"/>
            <a:ext cx="5293007" cy="2487400"/>
          </a:xfrm>
          <a:prstGeom prst="rect">
            <a:avLst/>
          </a:prstGeom>
          <a:solidFill>
            <a:srgbClr val="4D1979"/>
          </a:solidFill>
        </p:spPr>
      </p:sp>
      <p:sp>
        <p:nvSpPr>
          <p:cNvPr id="13" name="Freeform 13"/>
          <p:cNvSpPr/>
          <p:nvPr/>
        </p:nvSpPr>
        <p:spPr>
          <a:xfrm>
            <a:off x="1657010" y="3967230"/>
            <a:ext cx="2666887" cy="2666887"/>
          </a:xfrm>
          <a:custGeom>
            <a:avLst/>
            <a:gdLst/>
            <a:ahLst/>
            <a:cxnLst/>
            <a:rect l="l" t="t" r="r" b="b"/>
            <a:pathLst>
              <a:path w="2666887" h="2666887">
                <a:moveTo>
                  <a:pt x="0" y="0"/>
                </a:moveTo>
                <a:lnTo>
                  <a:pt x="2666887" y="0"/>
                </a:lnTo>
                <a:lnTo>
                  <a:pt x="2666887" y="2666887"/>
                </a:lnTo>
                <a:lnTo>
                  <a:pt x="0" y="26668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5195026" y="105403"/>
            <a:ext cx="3861826" cy="3861826"/>
          </a:xfrm>
          <a:custGeom>
            <a:avLst/>
            <a:gdLst/>
            <a:ahLst/>
            <a:cxnLst/>
            <a:rect l="l" t="t" r="r" b="b"/>
            <a:pathLst>
              <a:path w="3861826" h="3861826">
                <a:moveTo>
                  <a:pt x="0" y="0"/>
                </a:moveTo>
                <a:lnTo>
                  <a:pt x="3861826" y="0"/>
                </a:lnTo>
                <a:lnTo>
                  <a:pt x="3861826" y="3861827"/>
                </a:lnTo>
                <a:lnTo>
                  <a:pt x="0" y="38618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0024285" y="3967230"/>
            <a:ext cx="2680766" cy="2680766"/>
          </a:xfrm>
          <a:custGeom>
            <a:avLst/>
            <a:gdLst/>
            <a:ahLst/>
            <a:cxnLst/>
            <a:rect l="l" t="t" r="r" b="b"/>
            <a:pathLst>
              <a:path w="2680766" h="2680766">
                <a:moveTo>
                  <a:pt x="0" y="0"/>
                </a:moveTo>
                <a:lnTo>
                  <a:pt x="2680766" y="0"/>
                </a:lnTo>
                <a:lnTo>
                  <a:pt x="2680766" y="2680766"/>
                </a:lnTo>
                <a:lnTo>
                  <a:pt x="0" y="26807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3977106" y="588289"/>
            <a:ext cx="2673116" cy="2673116"/>
          </a:xfrm>
          <a:custGeom>
            <a:avLst/>
            <a:gdLst/>
            <a:ahLst/>
            <a:cxnLst/>
            <a:rect l="l" t="t" r="r" b="b"/>
            <a:pathLst>
              <a:path w="2673116" h="2673116">
                <a:moveTo>
                  <a:pt x="0" y="0"/>
                </a:moveTo>
                <a:lnTo>
                  <a:pt x="2673117" y="0"/>
                </a:lnTo>
                <a:lnTo>
                  <a:pt x="2673117" y="2673116"/>
                </a:lnTo>
                <a:lnTo>
                  <a:pt x="0" y="26731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5195026" y="4511017"/>
            <a:ext cx="4113110" cy="396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50"/>
              </a:lnSpc>
            </a:pPr>
            <a:r>
              <a:rPr lang="en-US" sz="2500" b="1" spc="50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Internal Review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47454" y="590804"/>
            <a:ext cx="4666054" cy="1497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61"/>
              </a:lnSpc>
            </a:pPr>
            <a:r>
              <a:rPr lang="en-US" sz="5879" b="1" i="1" spc="-346">
                <a:solidFill>
                  <a:srgbClr val="4D1979"/>
                </a:solidFill>
                <a:latin typeface="Montserrat Ultra-Bold Italics"/>
                <a:ea typeface="Montserrat Ultra-Bold Italics"/>
                <a:cs typeface="Montserrat Ultra-Bold Italics"/>
                <a:sym typeface="Montserrat Ultra-Bold Italics"/>
              </a:rPr>
              <a:t>CONTRACT</a:t>
            </a:r>
          </a:p>
          <a:p>
            <a:pPr algn="l">
              <a:lnSpc>
                <a:spcPts val="5761"/>
              </a:lnSpc>
            </a:pPr>
            <a:r>
              <a:rPr lang="en-US" sz="5879" b="1" i="1" spc="-346">
                <a:solidFill>
                  <a:srgbClr val="4D1979"/>
                </a:solidFill>
                <a:latin typeface="Montserrat Ultra-Bold Italics"/>
                <a:ea typeface="Montserrat Ultra-Bold Italics"/>
                <a:cs typeface="Montserrat Ultra-Bold Italics"/>
                <a:sym typeface="Montserrat Ultra-Bold Italics"/>
              </a:rPr>
              <a:t>STAGES</a:t>
            </a:r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1039422" flipH="1">
            <a:off x="3735545" y="1586269"/>
            <a:ext cx="2309976" cy="2749971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1353774" y="8042275"/>
            <a:ext cx="3241123" cy="965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00"/>
              </a:lnSpc>
            </a:pPr>
            <a:r>
              <a:rPr lang="en-US" sz="2000" spc="4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Contact the Contract Manager. </a:t>
            </a:r>
          </a:p>
          <a:p>
            <a:pPr algn="ctr">
              <a:lnSpc>
                <a:spcPts val="2600"/>
              </a:lnSpc>
            </a:pPr>
            <a:r>
              <a:rPr lang="en-US" sz="2000" spc="4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645702" y="5021217"/>
            <a:ext cx="3241123" cy="161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00"/>
              </a:lnSpc>
            </a:pPr>
            <a:r>
              <a:rPr lang="en-US" sz="2000" spc="4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Check the Review Rounds and contact whoever doesn’t have “Done” by their name.</a:t>
            </a:r>
          </a:p>
          <a:p>
            <a:pPr algn="ctr">
              <a:lnSpc>
                <a:spcPts val="2600"/>
              </a:lnSpc>
            </a:pPr>
            <a:endParaRPr lang="en-US" sz="2000" spc="4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3511516" y="4627573"/>
            <a:ext cx="3566197" cy="1289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00"/>
              </a:lnSpc>
            </a:pPr>
            <a:r>
              <a:rPr lang="en-US" sz="2000" spc="4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Check the eSignature tab and contact whoever has “Sent” by their name.</a:t>
            </a:r>
          </a:p>
          <a:p>
            <a:pPr algn="ctr">
              <a:lnSpc>
                <a:spcPts val="2600"/>
              </a:lnSpc>
            </a:pPr>
            <a:endParaRPr lang="en-US" sz="2000" spc="4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9421335" y="7791712"/>
            <a:ext cx="3677116" cy="161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00"/>
              </a:lnSpc>
            </a:pPr>
            <a:r>
              <a:rPr lang="en-US" sz="2000" spc="4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Check the Approvals tab and contact whoever populates when you select View Approvers.</a:t>
            </a:r>
          </a:p>
          <a:p>
            <a:pPr algn="ctr">
              <a:lnSpc>
                <a:spcPts val="2600"/>
              </a:lnSpc>
            </a:pPr>
            <a:endParaRPr lang="en-US" sz="2000" spc="4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917781" y="7382269"/>
            <a:ext cx="4113110" cy="396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50"/>
              </a:lnSpc>
            </a:pPr>
            <a:r>
              <a:rPr lang="en-US" sz="2500" b="1" spc="50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Draft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3257110" y="4015467"/>
            <a:ext cx="4113110" cy="396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50"/>
              </a:lnSpc>
            </a:pPr>
            <a:r>
              <a:rPr lang="en-US" sz="2500" b="1" spc="50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Out For Signature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9144000" y="7146698"/>
            <a:ext cx="4113110" cy="396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50"/>
              </a:lnSpc>
            </a:pPr>
            <a:r>
              <a:rPr lang="en-US" sz="2500" b="1" spc="50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Pending Approval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6479889" cy="10287000"/>
            <a:chOff x="0" y="0"/>
            <a:chExt cx="1706637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06637" cy="2709333"/>
            </a:xfrm>
            <a:custGeom>
              <a:avLst/>
              <a:gdLst/>
              <a:ahLst/>
              <a:cxnLst/>
              <a:rect l="l" t="t" r="r" b="b"/>
              <a:pathLst>
                <a:path w="1706637" h="2709333">
                  <a:moveTo>
                    <a:pt x="0" y="0"/>
                  </a:moveTo>
                  <a:lnTo>
                    <a:pt x="1706637" y="0"/>
                  </a:lnTo>
                  <a:lnTo>
                    <a:pt x="1706637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4D197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706637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6868947" y="349659"/>
            <a:ext cx="10788462" cy="9587682"/>
          </a:xfrm>
          <a:custGeom>
            <a:avLst/>
            <a:gdLst/>
            <a:ahLst/>
            <a:cxnLst/>
            <a:rect l="l" t="t" r="r" b="b"/>
            <a:pathLst>
              <a:path w="10788462" h="9587682">
                <a:moveTo>
                  <a:pt x="0" y="0"/>
                </a:moveTo>
                <a:lnTo>
                  <a:pt x="10788463" y="0"/>
                </a:lnTo>
                <a:lnTo>
                  <a:pt x="10788463" y="9587682"/>
                </a:lnTo>
                <a:lnTo>
                  <a:pt x="0" y="95876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2151" b="-4600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464963" y="1019175"/>
            <a:ext cx="5549963" cy="1838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 b="1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Internal Review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37492" y="3416088"/>
            <a:ext cx="5799539" cy="976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20"/>
              </a:lnSpc>
            </a:pPr>
            <a:r>
              <a:rPr lang="en-US" sz="28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Email Reviewers with green “sent” boxes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6479889" cy="10287000"/>
            <a:chOff x="0" y="0"/>
            <a:chExt cx="1706637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06637" cy="2709333"/>
            </a:xfrm>
            <a:custGeom>
              <a:avLst/>
              <a:gdLst/>
              <a:ahLst/>
              <a:cxnLst/>
              <a:rect l="l" t="t" r="r" b="b"/>
              <a:pathLst>
                <a:path w="1706637" h="2709333">
                  <a:moveTo>
                    <a:pt x="0" y="0"/>
                  </a:moveTo>
                  <a:lnTo>
                    <a:pt x="1706637" y="0"/>
                  </a:lnTo>
                  <a:lnTo>
                    <a:pt x="1706637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4D197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706637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7110124" y="387913"/>
            <a:ext cx="10312788" cy="4653646"/>
          </a:xfrm>
          <a:custGeom>
            <a:avLst/>
            <a:gdLst/>
            <a:ahLst/>
            <a:cxnLst/>
            <a:rect l="l" t="t" r="r" b="b"/>
            <a:pathLst>
              <a:path w="10312788" h="4653646">
                <a:moveTo>
                  <a:pt x="0" y="0"/>
                </a:moveTo>
                <a:lnTo>
                  <a:pt x="10312788" y="0"/>
                </a:lnTo>
                <a:lnTo>
                  <a:pt x="10312788" y="4653645"/>
                </a:lnTo>
                <a:lnTo>
                  <a:pt x="0" y="46536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653175" y="754317"/>
            <a:ext cx="839412" cy="548766"/>
          </a:xfrm>
          <a:custGeom>
            <a:avLst/>
            <a:gdLst/>
            <a:ahLst/>
            <a:cxnLst/>
            <a:rect l="l" t="t" r="r" b="b"/>
            <a:pathLst>
              <a:path w="839412" h="548766">
                <a:moveTo>
                  <a:pt x="0" y="0"/>
                </a:moveTo>
                <a:lnTo>
                  <a:pt x="839412" y="0"/>
                </a:lnTo>
                <a:lnTo>
                  <a:pt x="839412" y="548766"/>
                </a:lnTo>
                <a:lnTo>
                  <a:pt x="0" y="5487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64963" y="1019175"/>
            <a:ext cx="5549963" cy="2752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 b="1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What if I have an Internal Review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64963" y="4166870"/>
            <a:ext cx="5799539" cy="1471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20"/>
              </a:lnSpc>
            </a:pPr>
            <a:r>
              <a:rPr lang="en-US" sz="28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Check out your contract and make whatever changes you need. </a:t>
            </a:r>
          </a:p>
        </p:txBody>
      </p:sp>
      <p:sp>
        <p:nvSpPr>
          <p:cNvPr id="9" name="Freeform 9"/>
          <p:cNvSpPr/>
          <p:nvPr/>
        </p:nvSpPr>
        <p:spPr>
          <a:xfrm>
            <a:off x="7508266" y="4054810"/>
            <a:ext cx="1331541" cy="870495"/>
          </a:xfrm>
          <a:custGeom>
            <a:avLst/>
            <a:gdLst/>
            <a:ahLst/>
            <a:cxnLst/>
            <a:rect l="l" t="t" r="r" b="b"/>
            <a:pathLst>
              <a:path w="1331541" h="870495">
                <a:moveTo>
                  <a:pt x="0" y="0"/>
                </a:moveTo>
                <a:lnTo>
                  <a:pt x="1331541" y="0"/>
                </a:lnTo>
                <a:lnTo>
                  <a:pt x="1331541" y="870495"/>
                </a:lnTo>
                <a:lnTo>
                  <a:pt x="0" y="8704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979979" y="5223128"/>
            <a:ext cx="9092901" cy="3725669"/>
          </a:xfrm>
          <a:custGeom>
            <a:avLst/>
            <a:gdLst/>
            <a:ahLst/>
            <a:cxnLst/>
            <a:rect l="l" t="t" r="r" b="b"/>
            <a:pathLst>
              <a:path w="9092901" h="3725669">
                <a:moveTo>
                  <a:pt x="0" y="0"/>
                </a:moveTo>
                <a:lnTo>
                  <a:pt x="9092902" y="0"/>
                </a:lnTo>
                <a:lnTo>
                  <a:pt x="9092902" y="3725669"/>
                </a:lnTo>
                <a:lnTo>
                  <a:pt x="0" y="37256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85" b="-185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304588" y="7316807"/>
            <a:ext cx="839412" cy="548766"/>
          </a:xfrm>
          <a:custGeom>
            <a:avLst/>
            <a:gdLst/>
            <a:ahLst/>
            <a:cxnLst/>
            <a:rect l="l" t="t" r="r" b="b"/>
            <a:pathLst>
              <a:path w="839412" h="548766">
                <a:moveTo>
                  <a:pt x="0" y="0"/>
                </a:moveTo>
                <a:lnTo>
                  <a:pt x="839412" y="0"/>
                </a:lnTo>
                <a:lnTo>
                  <a:pt x="839412" y="548766"/>
                </a:lnTo>
                <a:lnTo>
                  <a:pt x="0" y="5487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6479889" cy="10287000"/>
            <a:chOff x="0" y="0"/>
            <a:chExt cx="1706637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06637" cy="2709333"/>
            </a:xfrm>
            <a:custGeom>
              <a:avLst/>
              <a:gdLst/>
              <a:ahLst/>
              <a:cxnLst/>
              <a:rect l="l" t="t" r="r" b="b"/>
              <a:pathLst>
                <a:path w="1706637" h="2709333">
                  <a:moveTo>
                    <a:pt x="0" y="0"/>
                  </a:moveTo>
                  <a:lnTo>
                    <a:pt x="1706637" y="0"/>
                  </a:lnTo>
                  <a:lnTo>
                    <a:pt x="1706637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4D197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706637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64963" y="1019175"/>
            <a:ext cx="5549963" cy="2752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 b="1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What if I have an Internal Review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64963" y="4166870"/>
            <a:ext cx="5799539" cy="1471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20"/>
              </a:lnSpc>
            </a:pPr>
            <a:r>
              <a:rPr lang="en-US" sz="28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Check out your contract and make whatever changes you need. </a:t>
            </a:r>
          </a:p>
        </p:txBody>
      </p:sp>
      <p:sp>
        <p:nvSpPr>
          <p:cNvPr id="7" name="Freeform 7"/>
          <p:cNvSpPr/>
          <p:nvPr/>
        </p:nvSpPr>
        <p:spPr>
          <a:xfrm>
            <a:off x="6744048" y="1916406"/>
            <a:ext cx="10892274" cy="4983215"/>
          </a:xfrm>
          <a:custGeom>
            <a:avLst/>
            <a:gdLst/>
            <a:ahLst/>
            <a:cxnLst/>
            <a:rect l="l" t="t" r="r" b="b"/>
            <a:pathLst>
              <a:path w="10892274" h="4983215">
                <a:moveTo>
                  <a:pt x="0" y="0"/>
                </a:moveTo>
                <a:lnTo>
                  <a:pt x="10892274" y="0"/>
                </a:lnTo>
                <a:lnTo>
                  <a:pt x="10892274" y="4983216"/>
                </a:lnTo>
                <a:lnTo>
                  <a:pt x="0" y="49832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459200" y="2400300"/>
            <a:ext cx="1186724" cy="775821"/>
          </a:xfrm>
          <a:custGeom>
            <a:avLst/>
            <a:gdLst/>
            <a:ahLst/>
            <a:cxnLst/>
            <a:rect l="l" t="t" r="r" b="b"/>
            <a:pathLst>
              <a:path w="1186724" h="775821">
                <a:moveTo>
                  <a:pt x="0" y="0"/>
                </a:moveTo>
                <a:lnTo>
                  <a:pt x="1186724" y="0"/>
                </a:lnTo>
                <a:lnTo>
                  <a:pt x="1186724" y="775821"/>
                </a:lnTo>
                <a:lnTo>
                  <a:pt x="0" y="7758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172979" y="4224020"/>
            <a:ext cx="1186724" cy="775821"/>
          </a:xfrm>
          <a:custGeom>
            <a:avLst/>
            <a:gdLst/>
            <a:ahLst/>
            <a:cxnLst/>
            <a:rect l="l" t="t" r="r" b="b"/>
            <a:pathLst>
              <a:path w="1186724" h="775821">
                <a:moveTo>
                  <a:pt x="0" y="0"/>
                </a:moveTo>
                <a:lnTo>
                  <a:pt x="1186724" y="0"/>
                </a:lnTo>
                <a:lnTo>
                  <a:pt x="1186724" y="775821"/>
                </a:lnTo>
                <a:lnTo>
                  <a:pt x="0" y="7758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774490" y="4810890"/>
            <a:ext cx="10805869" cy="10952220"/>
            <a:chOff x="0" y="0"/>
            <a:chExt cx="755221" cy="7654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55221" cy="765449"/>
            </a:xfrm>
            <a:custGeom>
              <a:avLst/>
              <a:gdLst/>
              <a:ahLst/>
              <a:cxnLst/>
              <a:rect l="l" t="t" r="r" b="b"/>
              <a:pathLst>
                <a:path w="755221" h="765449">
                  <a:moveTo>
                    <a:pt x="755221" y="382725"/>
                  </a:moveTo>
                  <a:lnTo>
                    <a:pt x="552021" y="765449"/>
                  </a:lnTo>
                  <a:lnTo>
                    <a:pt x="203200" y="765449"/>
                  </a:lnTo>
                  <a:lnTo>
                    <a:pt x="0" y="382725"/>
                  </a:lnTo>
                  <a:lnTo>
                    <a:pt x="203200" y="0"/>
                  </a:lnTo>
                  <a:lnTo>
                    <a:pt x="552021" y="0"/>
                  </a:lnTo>
                  <a:lnTo>
                    <a:pt x="755221" y="382725"/>
                  </a:lnTo>
                  <a:close/>
                </a:path>
              </a:pathLst>
            </a:custGeom>
            <a:solidFill>
              <a:srgbClr val="4D197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14300" y="-38100"/>
              <a:ext cx="526621" cy="8035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471265" y="3627591"/>
            <a:ext cx="10936615" cy="5898410"/>
            <a:chOff x="0" y="0"/>
            <a:chExt cx="697946" cy="37642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97946" cy="376421"/>
            </a:xfrm>
            <a:custGeom>
              <a:avLst/>
              <a:gdLst/>
              <a:ahLst/>
              <a:cxnLst/>
              <a:rect l="l" t="t" r="r" b="b"/>
              <a:pathLst>
                <a:path w="697946" h="376421">
                  <a:moveTo>
                    <a:pt x="203200" y="376421"/>
                  </a:moveTo>
                  <a:lnTo>
                    <a:pt x="494746" y="376421"/>
                  </a:lnTo>
                  <a:lnTo>
                    <a:pt x="697946" y="0"/>
                  </a:lnTo>
                  <a:lnTo>
                    <a:pt x="0" y="0"/>
                  </a:lnTo>
                  <a:lnTo>
                    <a:pt x="203200" y="376421"/>
                  </a:lnTo>
                  <a:close/>
                </a:path>
              </a:pathLst>
            </a:custGeom>
            <a:solidFill>
              <a:srgbClr val="7C8083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-38100"/>
              <a:ext cx="443946" cy="4145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3970499" y="3558068"/>
            <a:ext cx="10936615" cy="5898410"/>
            <a:chOff x="0" y="0"/>
            <a:chExt cx="697946" cy="37642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97946" cy="376421"/>
            </a:xfrm>
            <a:custGeom>
              <a:avLst/>
              <a:gdLst/>
              <a:ahLst/>
              <a:cxnLst/>
              <a:rect l="l" t="t" r="r" b="b"/>
              <a:pathLst>
                <a:path w="697946" h="376421">
                  <a:moveTo>
                    <a:pt x="203200" y="376421"/>
                  </a:moveTo>
                  <a:lnTo>
                    <a:pt x="494746" y="376421"/>
                  </a:lnTo>
                  <a:lnTo>
                    <a:pt x="697946" y="0"/>
                  </a:lnTo>
                  <a:lnTo>
                    <a:pt x="0" y="0"/>
                  </a:lnTo>
                  <a:lnTo>
                    <a:pt x="203200" y="376421"/>
                  </a:lnTo>
                  <a:close/>
                </a:path>
              </a:pathLst>
            </a:custGeom>
            <a:solidFill>
              <a:srgbClr val="7C8083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27000" y="-38100"/>
              <a:ext cx="443946" cy="4145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5400000">
            <a:off x="3969416" y="5118561"/>
            <a:ext cx="437358" cy="10100369"/>
            <a:chOff x="0" y="0"/>
            <a:chExt cx="115189" cy="266017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15189" cy="2660179"/>
            </a:xfrm>
            <a:custGeom>
              <a:avLst/>
              <a:gdLst/>
              <a:ahLst/>
              <a:cxnLst/>
              <a:rect l="l" t="t" r="r" b="b"/>
              <a:pathLst>
                <a:path w="115189" h="2660179">
                  <a:moveTo>
                    <a:pt x="0" y="0"/>
                  </a:moveTo>
                  <a:lnTo>
                    <a:pt x="115189" y="0"/>
                  </a:lnTo>
                  <a:lnTo>
                    <a:pt x="115189" y="2660179"/>
                  </a:lnTo>
                  <a:lnTo>
                    <a:pt x="0" y="2660179"/>
                  </a:lnTo>
                  <a:close/>
                </a:path>
              </a:pathLst>
            </a:custGeom>
            <a:gradFill rotWithShape="1">
              <a:gsLst>
                <a:gs pos="0">
                  <a:srgbClr val="545454">
                    <a:alpha val="100000"/>
                  </a:srgbClr>
                </a:gs>
                <a:gs pos="100000">
                  <a:srgbClr val="4D1979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15189" cy="26982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flipV="1">
            <a:off x="14879598" y="-487209"/>
            <a:ext cx="4119950" cy="4114800"/>
          </a:xfrm>
          <a:custGeom>
            <a:avLst/>
            <a:gdLst/>
            <a:ahLst/>
            <a:cxnLst/>
            <a:rect l="l" t="t" r="r" b="b"/>
            <a:pathLst>
              <a:path w="4119950" h="4114800">
                <a:moveTo>
                  <a:pt x="0" y="4114800"/>
                </a:moveTo>
                <a:lnTo>
                  <a:pt x="4119950" y="4114800"/>
                </a:lnTo>
                <a:lnTo>
                  <a:pt x="4119950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2">
              <a:alphaModFix amt="6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H="1" flipV="1">
            <a:off x="-711548" y="-487209"/>
            <a:ext cx="4119950" cy="4114800"/>
          </a:xfrm>
          <a:custGeom>
            <a:avLst/>
            <a:gdLst/>
            <a:ahLst/>
            <a:cxnLst/>
            <a:rect l="l" t="t" r="r" b="b"/>
            <a:pathLst>
              <a:path w="4119950" h="4114800">
                <a:moveTo>
                  <a:pt x="4119950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4119950" y="0"/>
                </a:lnTo>
                <a:lnTo>
                  <a:pt x="4119950" y="4114800"/>
                </a:lnTo>
                <a:close/>
              </a:path>
            </a:pathLst>
          </a:custGeom>
          <a:blipFill>
            <a:blip r:embed="rId4">
              <a:alphaModFix amt="6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993455" y="1801027"/>
            <a:ext cx="1008707" cy="395917"/>
          </a:xfrm>
          <a:custGeom>
            <a:avLst/>
            <a:gdLst/>
            <a:ahLst/>
            <a:cxnLst/>
            <a:rect l="l" t="t" r="r" b="b"/>
            <a:pathLst>
              <a:path w="1008707" h="395917">
                <a:moveTo>
                  <a:pt x="0" y="0"/>
                </a:moveTo>
                <a:lnTo>
                  <a:pt x="1008707" y="0"/>
                </a:lnTo>
                <a:lnTo>
                  <a:pt x="1008707" y="395918"/>
                </a:lnTo>
                <a:lnTo>
                  <a:pt x="0" y="3959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flipH="1">
            <a:off x="16285838" y="1801027"/>
            <a:ext cx="1008707" cy="395917"/>
          </a:xfrm>
          <a:custGeom>
            <a:avLst/>
            <a:gdLst/>
            <a:ahLst/>
            <a:cxnLst/>
            <a:rect l="l" t="t" r="r" b="b"/>
            <a:pathLst>
              <a:path w="1008707" h="395917">
                <a:moveTo>
                  <a:pt x="1008707" y="0"/>
                </a:moveTo>
                <a:lnTo>
                  <a:pt x="0" y="0"/>
                </a:lnTo>
                <a:lnTo>
                  <a:pt x="0" y="395918"/>
                </a:lnTo>
                <a:lnTo>
                  <a:pt x="1008707" y="395918"/>
                </a:lnTo>
                <a:lnTo>
                  <a:pt x="100870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5400000">
            <a:off x="15350020" y="4183328"/>
            <a:ext cx="1262833" cy="1341656"/>
          </a:xfrm>
          <a:custGeom>
            <a:avLst/>
            <a:gdLst/>
            <a:ahLst/>
            <a:cxnLst/>
            <a:rect l="l" t="t" r="r" b="b"/>
            <a:pathLst>
              <a:path w="1262833" h="1341656">
                <a:moveTo>
                  <a:pt x="0" y="0"/>
                </a:moveTo>
                <a:lnTo>
                  <a:pt x="1262833" y="0"/>
                </a:lnTo>
                <a:lnTo>
                  <a:pt x="1262833" y="1341655"/>
                </a:lnTo>
                <a:lnTo>
                  <a:pt x="0" y="13416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5400000">
            <a:off x="8546008" y="4183328"/>
            <a:ext cx="1262833" cy="1341656"/>
          </a:xfrm>
          <a:custGeom>
            <a:avLst/>
            <a:gdLst/>
            <a:ahLst/>
            <a:cxnLst/>
            <a:rect l="l" t="t" r="r" b="b"/>
            <a:pathLst>
              <a:path w="1262833" h="1341656">
                <a:moveTo>
                  <a:pt x="0" y="0"/>
                </a:moveTo>
                <a:lnTo>
                  <a:pt x="1262833" y="0"/>
                </a:lnTo>
                <a:lnTo>
                  <a:pt x="1262833" y="1341655"/>
                </a:lnTo>
                <a:lnTo>
                  <a:pt x="0" y="134165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5400000">
            <a:off x="1619706" y="4183328"/>
            <a:ext cx="1262833" cy="1341656"/>
          </a:xfrm>
          <a:custGeom>
            <a:avLst/>
            <a:gdLst/>
            <a:ahLst/>
            <a:cxnLst/>
            <a:rect l="l" t="t" r="r" b="b"/>
            <a:pathLst>
              <a:path w="1262833" h="1341656">
                <a:moveTo>
                  <a:pt x="0" y="0"/>
                </a:moveTo>
                <a:lnTo>
                  <a:pt x="1262833" y="0"/>
                </a:lnTo>
                <a:lnTo>
                  <a:pt x="1262833" y="1341655"/>
                </a:lnTo>
                <a:lnTo>
                  <a:pt x="0" y="13416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874221" y="4433989"/>
            <a:ext cx="753803" cy="753803"/>
          </a:xfrm>
          <a:custGeom>
            <a:avLst/>
            <a:gdLst/>
            <a:ahLst/>
            <a:cxnLst/>
            <a:rect l="l" t="t" r="r" b="b"/>
            <a:pathLst>
              <a:path w="753803" h="753803">
                <a:moveTo>
                  <a:pt x="0" y="0"/>
                </a:moveTo>
                <a:lnTo>
                  <a:pt x="753803" y="0"/>
                </a:lnTo>
                <a:lnTo>
                  <a:pt x="753803" y="753803"/>
                </a:lnTo>
                <a:lnTo>
                  <a:pt x="0" y="75380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6640475" y="5533197"/>
            <a:ext cx="5073900" cy="98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06"/>
              </a:lnSpc>
            </a:pPr>
            <a:r>
              <a:rPr lang="en-US" sz="3172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Full Contract OR</a:t>
            </a:r>
          </a:p>
          <a:p>
            <a:pPr algn="ctr">
              <a:lnSpc>
                <a:spcPts val="3806"/>
              </a:lnSpc>
            </a:pPr>
            <a:r>
              <a:rPr lang="en-US" sz="3172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Fully Executed Contract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546946" y="5724561"/>
            <a:ext cx="3408352" cy="98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06"/>
              </a:lnSpc>
            </a:pPr>
            <a:r>
              <a:rPr lang="en-US" sz="3172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General Attachments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4470253" y="5909845"/>
            <a:ext cx="3160786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06"/>
              </a:lnSpc>
            </a:pPr>
            <a:r>
              <a:rPr lang="en-US" sz="3172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Internal Only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6313827" y="6666779"/>
            <a:ext cx="5848905" cy="32737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64"/>
              </a:lnSpc>
            </a:pPr>
            <a:r>
              <a:rPr lang="en-US" sz="2137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The Full Contract is generated from the documents in General Attachments. </a:t>
            </a:r>
          </a:p>
          <a:p>
            <a:pPr algn="ctr">
              <a:lnSpc>
                <a:spcPts val="2564"/>
              </a:lnSpc>
            </a:pPr>
            <a:endParaRPr lang="en-US" sz="2137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ctr">
              <a:lnSpc>
                <a:spcPts val="2564"/>
              </a:lnSpc>
            </a:pPr>
            <a:r>
              <a:rPr lang="en-US" sz="2137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This is what Contract Approvers should review as it will be sent to the vendor for signature. </a:t>
            </a:r>
          </a:p>
          <a:p>
            <a:pPr algn="ctr">
              <a:lnSpc>
                <a:spcPts val="2564"/>
              </a:lnSpc>
            </a:pPr>
            <a:endParaRPr lang="en-US" sz="2137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ctr">
              <a:lnSpc>
                <a:spcPts val="2564"/>
              </a:lnSpc>
            </a:pPr>
            <a:r>
              <a:rPr lang="en-US" sz="2137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Once it’s executed, it becomes a Fully Executed Contract document. </a:t>
            </a:r>
          </a:p>
          <a:p>
            <a:pPr algn="ctr">
              <a:lnSpc>
                <a:spcPts val="2564"/>
              </a:lnSpc>
            </a:pPr>
            <a:r>
              <a:rPr lang="en-US" sz="2137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refer to pg. 33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656961" y="6833898"/>
            <a:ext cx="3328940" cy="2003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4"/>
              </a:lnSpc>
            </a:pPr>
            <a:r>
              <a:rPr lang="en-US" sz="1862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These documents are populated by the Header and can be edited to send to the vendor. </a:t>
            </a:r>
          </a:p>
          <a:p>
            <a:pPr algn="ctr">
              <a:lnSpc>
                <a:spcPts val="2234"/>
              </a:lnSpc>
            </a:pPr>
            <a:endParaRPr lang="en-US" sz="1862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ctr">
              <a:lnSpc>
                <a:spcPts val="2234"/>
              </a:lnSpc>
            </a:pPr>
            <a:r>
              <a:rPr lang="en-US" sz="1862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These documents make up the Full Contract.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4714139" y="6488223"/>
            <a:ext cx="2673015" cy="1153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4"/>
              </a:lnSpc>
            </a:pPr>
            <a:r>
              <a:rPr lang="en-US" sz="1862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These documents will not be sent to the vendor and are only references for the file.</a:t>
            </a:r>
          </a:p>
        </p:txBody>
      </p:sp>
      <p:sp>
        <p:nvSpPr>
          <p:cNvPr id="28" name="Freeform 28"/>
          <p:cNvSpPr/>
          <p:nvPr/>
        </p:nvSpPr>
        <p:spPr>
          <a:xfrm>
            <a:off x="8800523" y="4433989"/>
            <a:ext cx="753803" cy="753803"/>
          </a:xfrm>
          <a:custGeom>
            <a:avLst/>
            <a:gdLst/>
            <a:ahLst/>
            <a:cxnLst/>
            <a:rect l="l" t="t" r="r" b="b"/>
            <a:pathLst>
              <a:path w="753803" h="753803">
                <a:moveTo>
                  <a:pt x="0" y="0"/>
                </a:moveTo>
                <a:lnTo>
                  <a:pt x="753803" y="0"/>
                </a:lnTo>
                <a:lnTo>
                  <a:pt x="753803" y="753803"/>
                </a:lnTo>
                <a:lnTo>
                  <a:pt x="0" y="75380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5604535" y="4433989"/>
            <a:ext cx="753803" cy="753803"/>
          </a:xfrm>
          <a:custGeom>
            <a:avLst/>
            <a:gdLst/>
            <a:ahLst/>
            <a:cxnLst/>
            <a:rect l="l" t="t" r="r" b="b"/>
            <a:pathLst>
              <a:path w="753803" h="753803">
                <a:moveTo>
                  <a:pt x="0" y="0"/>
                </a:moveTo>
                <a:lnTo>
                  <a:pt x="753803" y="0"/>
                </a:lnTo>
                <a:lnTo>
                  <a:pt x="753803" y="753803"/>
                </a:lnTo>
                <a:lnTo>
                  <a:pt x="0" y="75380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30" name="Group 30"/>
          <p:cNvGrpSpPr/>
          <p:nvPr/>
        </p:nvGrpSpPr>
        <p:grpSpPr>
          <a:xfrm rot="-5400000">
            <a:off x="14028280" y="5097949"/>
            <a:ext cx="437358" cy="10100369"/>
            <a:chOff x="0" y="0"/>
            <a:chExt cx="115189" cy="2660179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115189" cy="2660179"/>
            </a:xfrm>
            <a:custGeom>
              <a:avLst/>
              <a:gdLst/>
              <a:ahLst/>
              <a:cxnLst/>
              <a:rect l="l" t="t" r="r" b="b"/>
              <a:pathLst>
                <a:path w="115189" h="2660179">
                  <a:moveTo>
                    <a:pt x="0" y="0"/>
                  </a:moveTo>
                  <a:lnTo>
                    <a:pt x="115189" y="0"/>
                  </a:lnTo>
                  <a:lnTo>
                    <a:pt x="115189" y="2660179"/>
                  </a:lnTo>
                  <a:lnTo>
                    <a:pt x="0" y="2660179"/>
                  </a:lnTo>
                  <a:close/>
                </a:path>
              </a:pathLst>
            </a:custGeom>
            <a:gradFill rotWithShape="1">
              <a:gsLst>
                <a:gs pos="0">
                  <a:srgbClr val="545454">
                    <a:alpha val="100000"/>
                  </a:srgbClr>
                </a:gs>
                <a:gs pos="100000">
                  <a:srgbClr val="4D1979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32" name="TextBox 32"/>
            <p:cNvSpPr txBox="1"/>
            <p:nvPr/>
          </p:nvSpPr>
          <p:spPr>
            <a:xfrm>
              <a:off x="0" y="-38100"/>
              <a:ext cx="115189" cy="26982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3" name="TextBox 33"/>
          <p:cNvSpPr txBox="1"/>
          <p:nvPr/>
        </p:nvSpPr>
        <p:spPr>
          <a:xfrm rot="-301391">
            <a:off x="5548425" y="2830465"/>
            <a:ext cx="9238843" cy="894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75"/>
              </a:lnSpc>
            </a:pPr>
            <a:r>
              <a:rPr lang="en-US" sz="5519" i="1" spc="99">
                <a:solidFill>
                  <a:srgbClr val="000000"/>
                </a:solidFill>
                <a:latin typeface="Playfair Display Italics"/>
                <a:ea typeface="Playfair Display Italics"/>
                <a:cs typeface="Playfair Display Italics"/>
                <a:sym typeface="Playfair Display Italics"/>
              </a:rPr>
              <a:t>attachments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2251122" y="621512"/>
            <a:ext cx="11844256" cy="24412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60"/>
              </a:lnSpc>
            </a:pPr>
            <a:r>
              <a:rPr lang="en-US" sz="10289" b="1" spc="-637">
                <a:solidFill>
                  <a:srgbClr val="4D1979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...A BIT MORE ABOUT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6479889" cy="10287000"/>
            <a:chOff x="0" y="0"/>
            <a:chExt cx="1706637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06637" cy="2709333"/>
            </a:xfrm>
            <a:custGeom>
              <a:avLst/>
              <a:gdLst/>
              <a:ahLst/>
              <a:cxnLst/>
              <a:rect l="l" t="t" r="r" b="b"/>
              <a:pathLst>
                <a:path w="1706637" h="2709333">
                  <a:moveTo>
                    <a:pt x="0" y="0"/>
                  </a:moveTo>
                  <a:lnTo>
                    <a:pt x="1706637" y="0"/>
                  </a:lnTo>
                  <a:lnTo>
                    <a:pt x="1706637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4D197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706637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7110124" y="387913"/>
            <a:ext cx="10312788" cy="2012387"/>
          </a:xfrm>
          <a:custGeom>
            <a:avLst/>
            <a:gdLst/>
            <a:ahLst/>
            <a:cxnLst/>
            <a:rect l="l" t="t" r="r" b="b"/>
            <a:pathLst>
              <a:path w="10312788" h="2012387">
                <a:moveTo>
                  <a:pt x="0" y="0"/>
                </a:moveTo>
                <a:lnTo>
                  <a:pt x="10312788" y="0"/>
                </a:lnTo>
                <a:lnTo>
                  <a:pt x="10312788" y="2012387"/>
                </a:lnTo>
                <a:lnTo>
                  <a:pt x="0" y="20123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31249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653175" y="754317"/>
            <a:ext cx="839412" cy="548766"/>
          </a:xfrm>
          <a:custGeom>
            <a:avLst/>
            <a:gdLst/>
            <a:ahLst/>
            <a:cxnLst/>
            <a:rect l="l" t="t" r="r" b="b"/>
            <a:pathLst>
              <a:path w="839412" h="548766">
                <a:moveTo>
                  <a:pt x="0" y="0"/>
                </a:moveTo>
                <a:lnTo>
                  <a:pt x="839412" y="0"/>
                </a:lnTo>
                <a:lnTo>
                  <a:pt x="839412" y="548766"/>
                </a:lnTo>
                <a:lnTo>
                  <a:pt x="0" y="5487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40175" y="1606435"/>
            <a:ext cx="5799539" cy="1838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 b="1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Complete your Internal Review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64963" y="4166870"/>
            <a:ext cx="5799539" cy="3453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20"/>
              </a:lnSpc>
            </a:pPr>
            <a:r>
              <a:rPr lang="en-US" sz="28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Check your contract back in. </a:t>
            </a:r>
          </a:p>
          <a:p>
            <a:pPr algn="l">
              <a:lnSpc>
                <a:spcPts val="3920"/>
              </a:lnSpc>
            </a:pPr>
            <a:endParaRPr lang="en-US" sz="2800">
              <a:solidFill>
                <a:srgbClr val="FFFFFF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3920"/>
              </a:lnSpc>
            </a:pPr>
            <a:r>
              <a:rPr lang="en-US" sz="28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Mark your review round as done.</a:t>
            </a:r>
          </a:p>
          <a:p>
            <a:pPr algn="l">
              <a:lnSpc>
                <a:spcPts val="3920"/>
              </a:lnSpc>
            </a:pPr>
            <a:endParaRPr lang="en-US" sz="2800">
              <a:solidFill>
                <a:srgbClr val="FFFFFF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3920"/>
              </a:lnSpc>
            </a:pPr>
            <a:r>
              <a:rPr lang="en-US" sz="28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Confirm what you have changed, uploaded, or provide any information you received.  </a:t>
            </a:r>
          </a:p>
        </p:txBody>
      </p:sp>
      <p:sp>
        <p:nvSpPr>
          <p:cNvPr id="9" name="Freeform 9"/>
          <p:cNvSpPr/>
          <p:nvPr/>
        </p:nvSpPr>
        <p:spPr>
          <a:xfrm>
            <a:off x="7110124" y="2576049"/>
            <a:ext cx="10312788" cy="3295944"/>
          </a:xfrm>
          <a:custGeom>
            <a:avLst/>
            <a:gdLst/>
            <a:ahLst/>
            <a:cxnLst/>
            <a:rect l="l" t="t" r="r" b="b"/>
            <a:pathLst>
              <a:path w="10312788" h="3295944">
                <a:moveTo>
                  <a:pt x="0" y="0"/>
                </a:moveTo>
                <a:lnTo>
                  <a:pt x="10312788" y="0"/>
                </a:lnTo>
                <a:lnTo>
                  <a:pt x="10312788" y="3295943"/>
                </a:lnTo>
                <a:lnTo>
                  <a:pt x="0" y="32959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72482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924353" y="4071867"/>
            <a:ext cx="2629579" cy="1719087"/>
          </a:xfrm>
          <a:custGeom>
            <a:avLst/>
            <a:gdLst/>
            <a:ahLst/>
            <a:cxnLst/>
            <a:rect l="l" t="t" r="r" b="b"/>
            <a:pathLst>
              <a:path w="2629579" h="1719087">
                <a:moveTo>
                  <a:pt x="0" y="0"/>
                </a:moveTo>
                <a:lnTo>
                  <a:pt x="2629578" y="0"/>
                </a:lnTo>
                <a:lnTo>
                  <a:pt x="2629578" y="1719087"/>
                </a:lnTo>
                <a:lnTo>
                  <a:pt x="0" y="17190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6969092" y="5272797"/>
            <a:ext cx="7838715" cy="3517624"/>
          </a:xfrm>
          <a:custGeom>
            <a:avLst/>
            <a:gdLst/>
            <a:ahLst/>
            <a:cxnLst/>
            <a:rect l="l" t="t" r="r" b="b"/>
            <a:pathLst>
              <a:path w="7838715" h="3517624">
                <a:moveTo>
                  <a:pt x="0" y="0"/>
                </a:moveTo>
                <a:lnTo>
                  <a:pt x="7838715" y="0"/>
                </a:lnTo>
                <a:lnTo>
                  <a:pt x="7838715" y="3517623"/>
                </a:lnTo>
                <a:lnTo>
                  <a:pt x="0" y="351762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1753206">
            <a:off x="-1113304" y="4354356"/>
            <a:ext cx="25783492" cy="9586163"/>
          </a:xfrm>
          <a:prstGeom prst="rect">
            <a:avLst/>
          </a:prstGeom>
          <a:solidFill>
            <a:srgbClr val="545454">
              <a:alpha val="4706"/>
            </a:srgbClr>
          </a:solidFill>
        </p:spPr>
      </p:sp>
      <p:grpSp>
        <p:nvGrpSpPr>
          <p:cNvPr id="3" name="Group 3"/>
          <p:cNvGrpSpPr/>
          <p:nvPr/>
        </p:nvGrpSpPr>
        <p:grpSpPr>
          <a:xfrm>
            <a:off x="917781" y="6634117"/>
            <a:ext cx="4113110" cy="2903329"/>
            <a:chOff x="0" y="0"/>
            <a:chExt cx="1500474" cy="105914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500474" cy="1059143"/>
            </a:xfrm>
            <a:custGeom>
              <a:avLst/>
              <a:gdLst/>
              <a:ahLst/>
              <a:cxnLst/>
              <a:rect l="l" t="t" r="r" b="b"/>
              <a:pathLst>
                <a:path w="1500474" h="1059143">
                  <a:moveTo>
                    <a:pt x="1376013" y="1059142"/>
                  </a:moveTo>
                  <a:lnTo>
                    <a:pt x="124460" y="1059142"/>
                  </a:lnTo>
                  <a:cubicBezTo>
                    <a:pt x="55880" y="1059142"/>
                    <a:pt x="0" y="1003262"/>
                    <a:pt x="0" y="93468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76014" y="0"/>
                  </a:lnTo>
                  <a:cubicBezTo>
                    <a:pt x="1444594" y="0"/>
                    <a:pt x="1500474" y="55880"/>
                    <a:pt x="1500474" y="124460"/>
                  </a:cubicBezTo>
                  <a:lnTo>
                    <a:pt x="1500474" y="934682"/>
                  </a:lnTo>
                  <a:cubicBezTo>
                    <a:pt x="1500474" y="1003262"/>
                    <a:pt x="1444594" y="1059143"/>
                    <a:pt x="1376014" y="1059143"/>
                  </a:cubicBezTo>
                  <a:close/>
                </a:path>
              </a:pathLst>
            </a:custGeom>
            <a:solidFill>
              <a:srgbClr val="4D1979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5030890" y="3267315"/>
            <a:ext cx="4113110" cy="2903329"/>
            <a:chOff x="0" y="0"/>
            <a:chExt cx="1500474" cy="105914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00474" cy="1059143"/>
            </a:xfrm>
            <a:custGeom>
              <a:avLst/>
              <a:gdLst/>
              <a:ahLst/>
              <a:cxnLst/>
              <a:rect l="l" t="t" r="r" b="b"/>
              <a:pathLst>
                <a:path w="1500474" h="1059143">
                  <a:moveTo>
                    <a:pt x="1376013" y="1059142"/>
                  </a:moveTo>
                  <a:lnTo>
                    <a:pt x="124460" y="1059142"/>
                  </a:lnTo>
                  <a:cubicBezTo>
                    <a:pt x="55880" y="1059142"/>
                    <a:pt x="0" y="1003262"/>
                    <a:pt x="0" y="93468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76014" y="0"/>
                  </a:lnTo>
                  <a:cubicBezTo>
                    <a:pt x="1444594" y="0"/>
                    <a:pt x="1500474" y="55880"/>
                    <a:pt x="1500474" y="124460"/>
                  </a:cubicBezTo>
                  <a:lnTo>
                    <a:pt x="1500474" y="934682"/>
                  </a:lnTo>
                  <a:cubicBezTo>
                    <a:pt x="1500474" y="1003262"/>
                    <a:pt x="1444594" y="1059143"/>
                    <a:pt x="1376014" y="1059143"/>
                  </a:cubicBezTo>
                  <a:close/>
                </a:path>
              </a:pathLst>
            </a:custGeom>
            <a:solidFill>
              <a:srgbClr val="4D1979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3257110" y="3267315"/>
            <a:ext cx="4113110" cy="2903329"/>
            <a:chOff x="0" y="0"/>
            <a:chExt cx="1500474" cy="105914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500474" cy="1059143"/>
            </a:xfrm>
            <a:custGeom>
              <a:avLst/>
              <a:gdLst/>
              <a:ahLst/>
              <a:cxnLst/>
              <a:rect l="l" t="t" r="r" b="b"/>
              <a:pathLst>
                <a:path w="1500474" h="1059143">
                  <a:moveTo>
                    <a:pt x="1376013" y="1059142"/>
                  </a:moveTo>
                  <a:lnTo>
                    <a:pt x="124460" y="1059142"/>
                  </a:lnTo>
                  <a:cubicBezTo>
                    <a:pt x="55880" y="1059142"/>
                    <a:pt x="0" y="1003262"/>
                    <a:pt x="0" y="93468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76014" y="0"/>
                  </a:lnTo>
                  <a:cubicBezTo>
                    <a:pt x="1444594" y="0"/>
                    <a:pt x="1500474" y="55880"/>
                    <a:pt x="1500474" y="124460"/>
                  </a:cubicBezTo>
                  <a:lnTo>
                    <a:pt x="1500474" y="934682"/>
                  </a:lnTo>
                  <a:cubicBezTo>
                    <a:pt x="1500474" y="1003262"/>
                    <a:pt x="1444594" y="1059143"/>
                    <a:pt x="1376014" y="1059143"/>
                  </a:cubicBezTo>
                  <a:close/>
                </a:path>
              </a:pathLst>
            </a:custGeom>
            <a:solidFill>
              <a:srgbClr val="4D1979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9144000" y="6634117"/>
            <a:ext cx="4113110" cy="2903329"/>
            <a:chOff x="0" y="0"/>
            <a:chExt cx="1500474" cy="105914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500474" cy="1059143"/>
            </a:xfrm>
            <a:custGeom>
              <a:avLst/>
              <a:gdLst/>
              <a:ahLst/>
              <a:cxnLst/>
              <a:rect l="l" t="t" r="r" b="b"/>
              <a:pathLst>
                <a:path w="1500474" h="1059143">
                  <a:moveTo>
                    <a:pt x="1376013" y="1059142"/>
                  </a:moveTo>
                  <a:lnTo>
                    <a:pt x="124460" y="1059142"/>
                  </a:lnTo>
                  <a:cubicBezTo>
                    <a:pt x="55880" y="1059142"/>
                    <a:pt x="0" y="1003262"/>
                    <a:pt x="0" y="93468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76014" y="0"/>
                  </a:lnTo>
                  <a:cubicBezTo>
                    <a:pt x="1444594" y="0"/>
                    <a:pt x="1500474" y="55880"/>
                    <a:pt x="1500474" y="124460"/>
                  </a:cubicBezTo>
                  <a:lnTo>
                    <a:pt x="1500474" y="934682"/>
                  </a:lnTo>
                  <a:cubicBezTo>
                    <a:pt x="1500474" y="1003262"/>
                    <a:pt x="1444594" y="1059143"/>
                    <a:pt x="1376014" y="1059143"/>
                  </a:cubicBezTo>
                  <a:close/>
                </a:path>
              </a:pathLst>
            </a:custGeom>
            <a:solidFill>
              <a:srgbClr val="4D1979"/>
            </a:solidFill>
          </p:spPr>
        </p:sp>
      </p:grpSp>
      <p:sp>
        <p:nvSpPr>
          <p:cNvPr id="11" name="AutoShape 11"/>
          <p:cNvSpPr/>
          <p:nvPr/>
        </p:nvSpPr>
        <p:spPr>
          <a:xfrm rot="-2700000">
            <a:off x="15641497" y="9043300"/>
            <a:ext cx="5293007" cy="2487400"/>
          </a:xfrm>
          <a:prstGeom prst="rect">
            <a:avLst/>
          </a:prstGeom>
          <a:solidFill>
            <a:srgbClr val="4D1979"/>
          </a:solidFill>
        </p:spPr>
      </p:sp>
      <p:sp>
        <p:nvSpPr>
          <p:cNvPr id="12" name="AutoShape 12"/>
          <p:cNvSpPr/>
          <p:nvPr/>
        </p:nvSpPr>
        <p:spPr>
          <a:xfrm rot="-2700000">
            <a:off x="-2646503" y="-1243700"/>
            <a:ext cx="5293007" cy="2487400"/>
          </a:xfrm>
          <a:prstGeom prst="rect">
            <a:avLst/>
          </a:prstGeom>
          <a:solidFill>
            <a:srgbClr val="4D1979"/>
          </a:solidFill>
        </p:spPr>
      </p:sp>
      <p:sp>
        <p:nvSpPr>
          <p:cNvPr id="13" name="Freeform 13"/>
          <p:cNvSpPr/>
          <p:nvPr/>
        </p:nvSpPr>
        <p:spPr>
          <a:xfrm>
            <a:off x="1657010" y="3967230"/>
            <a:ext cx="2666887" cy="2666887"/>
          </a:xfrm>
          <a:custGeom>
            <a:avLst/>
            <a:gdLst/>
            <a:ahLst/>
            <a:cxnLst/>
            <a:rect l="l" t="t" r="r" b="b"/>
            <a:pathLst>
              <a:path w="2666887" h="2666887">
                <a:moveTo>
                  <a:pt x="0" y="0"/>
                </a:moveTo>
                <a:lnTo>
                  <a:pt x="2666887" y="0"/>
                </a:lnTo>
                <a:lnTo>
                  <a:pt x="2666887" y="2666887"/>
                </a:lnTo>
                <a:lnTo>
                  <a:pt x="0" y="26668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5888749" y="588289"/>
            <a:ext cx="2679025" cy="2679025"/>
          </a:xfrm>
          <a:custGeom>
            <a:avLst/>
            <a:gdLst/>
            <a:ahLst/>
            <a:cxnLst/>
            <a:rect l="l" t="t" r="r" b="b"/>
            <a:pathLst>
              <a:path w="2679025" h="2679025">
                <a:moveTo>
                  <a:pt x="0" y="0"/>
                </a:moveTo>
                <a:lnTo>
                  <a:pt x="2679026" y="0"/>
                </a:lnTo>
                <a:lnTo>
                  <a:pt x="2679026" y="2679026"/>
                </a:lnTo>
                <a:lnTo>
                  <a:pt x="0" y="26790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9215123" y="2750789"/>
            <a:ext cx="3883327" cy="3883327"/>
          </a:xfrm>
          <a:custGeom>
            <a:avLst/>
            <a:gdLst/>
            <a:ahLst/>
            <a:cxnLst/>
            <a:rect l="l" t="t" r="r" b="b"/>
            <a:pathLst>
              <a:path w="3883327" h="3883327">
                <a:moveTo>
                  <a:pt x="0" y="0"/>
                </a:moveTo>
                <a:lnTo>
                  <a:pt x="3883328" y="0"/>
                </a:lnTo>
                <a:lnTo>
                  <a:pt x="3883328" y="3883328"/>
                </a:lnTo>
                <a:lnTo>
                  <a:pt x="0" y="38833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6351179" flipH="1">
            <a:off x="8985257" y="1172868"/>
            <a:ext cx="2309976" cy="2749971"/>
          </a:xfrm>
          <a:prstGeom prst="rect">
            <a:avLst/>
          </a:prstGeom>
        </p:spPr>
      </p:pic>
      <p:sp>
        <p:nvSpPr>
          <p:cNvPr id="17" name="Freeform 17"/>
          <p:cNvSpPr/>
          <p:nvPr/>
        </p:nvSpPr>
        <p:spPr>
          <a:xfrm>
            <a:off x="13977106" y="588289"/>
            <a:ext cx="2673116" cy="2673116"/>
          </a:xfrm>
          <a:custGeom>
            <a:avLst/>
            <a:gdLst/>
            <a:ahLst/>
            <a:cxnLst/>
            <a:rect l="l" t="t" r="r" b="b"/>
            <a:pathLst>
              <a:path w="2673116" h="2673116">
                <a:moveTo>
                  <a:pt x="0" y="0"/>
                </a:moveTo>
                <a:lnTo>
                  <a:pt x="2673117" y="0"/>
                </a:lnTo>
                <a:lnTo>
                  <a:pt x="2673117" y="2673116"/>
                </a:lnTo>
                <a:lnTo>
                  <a:pt x="0" y="267311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5030890" y="3833880"/>
            <a:ext cx="4113110" cy="396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50"/>
              </a:lnSpc>
            </a:pPr>
            <a:r>
              <a:rPr lang="en-US" sz="2500" b="1" spc="50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Internal Review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47454" y="590804"/>
            <a:ext cx="4666054" cy="1497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61"/>
              </a:lnSpc>
            </a:pPr>
            <a:r>
              <a:rPr lang="en-US" sz="5879" b="1" i="1" spc="-346">
                <a:solidFill>
                  <a:srgbClr val="4D1979"/>
                </a:solidFill>
                <a:latin typeface="Montserrat Ultra-Bold Italics"/>
                <a:ea typeface="Montserrat Ultra-Bold Italics"/>
                <a:cs typeface="Montserrat Ultra-Bold Italics"/>
                <a:sym typeface="Montserrat Ultra-Bold Italics"/>
              </a:rPr>
              <a:t>CONTRACT</a:t>
            </a:r>
          </a:p>
          <a:p>
            <a:pPr algn="l">
              <a:lnSpc>
                <a:spcPts val="5761"/>
              </a:lnSpc>
            </a:pPr>
            <a:r>
              <a:rPr lang="en-US" sz="5879" b="1" i="1" spc="-346">
                <a:solidFill>
                  <a:srgbClr val="4D1979"/>
                </a:solidFill>
                <a:latin typeface="Montserrat Ultra-Bold Italics"/>
                <a:ea typeface="Montserrat Ultra-Bold Italics"/>
                <a:cs typeface="Montserrat Ultra-Bold Italics"/>
                <a:sym typeface="Montserrat Ultra-Bold Italics"/>
              </a:rPr>
              <a:t>STAGES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353774" y="8042275"/>
            <a:ext cx="3241123" cy="965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00"/>
              </a:lnSpc>
            </a:pPr>
            <a:r>
              <a:rPr lang="en-US" sz="2000" spc="4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Contact the Contract Manager. </a:t>
            </a:r>
          </a:p>
          <a:p>
            <a:pPr algn="ctr">
              <a:lnSpc>
                <a:spcPts val="2600"/>
              </a:lnSpc>
            </a:pPr>
            <a:r>
              <a:rPr lang="en-US" sz="2000" spc="4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466884" y="4383767"/>
            <a:ext cx="3241123" cy="161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00"/>
              </a:lnSpc>
            </a:pPr>
            <a:r>
              <a:rPr lang="en-US" sz="2000" spc="4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Check the Review Rounds and contact whoever doesn’t have “Done” by their name.</a:t>
            </a:r>
          </a:p>
          <a:p>
            <a:pPr algn="ctr">
              <a:lnSpc>
                <a:spcPts val="2600"/>
              </a:lnSpc>
            </a:pPr>
            <a:endParaRPr lang="en-US" sz="2000" spc="4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3511516" y="4627573"/>
            <a:ext cx="3566197" cy="1289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00"/>
              </a:lnSpc>
            </a:pPr>
            <a:r>
              <a:rPr lang="en-US" sz="2000" spc="4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Check the eSignature tab and contact whoever has “Sent” by their name.</a:t>
            </a:r>
          </a:p>
          <a:p>
            <a:pPr algn="ctr">
              <a:lnSpc>
                <a:spcPts val="2600"/>
              </a:lnSpc>
            </a:pPr>
            <a:endParaRPr lang="en-US" sz="2000" spc="4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9421335" y="7791712"/>
            <a:ext cx="3677116" cy="161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00"/>
              </a:lnSpc>
            </a:pPr>
            <a:r>
              <a:rPr lang="en-US" sz="2000" spc="4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Check the Approvals tab and contact whoever populates when you select View Approvers.</a:t>
            </a:r>
          </a:p>
          <a:p>
            <a:pPr algn="ctr">
              <a:lnSpc>
                <a:spcPts val="2600"/>
              </a:lnSpc>
            </a:pPr>
            <a:endParaRPr lang="en-US" sz="2000" spc="4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917781" y="7382269"/>
            <a:ext cx="4113110" cy="396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50"/>
              </a:lnSpc>
            </a:pPr>
            <a:r>
              <a:rPr lang="en-US" sz="2500" b="1" spc="50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Draft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3257110" y="4015467"/>
            <a:ext cx="4113110" cy="396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50"/>
              </a:lnSpc>
            </a:pPr>
            <a:r>
              <a:rPr lang="en-US" sz="2500" b="1" spc="50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Out For Signature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9144000" y="7146698"/>
            <a:ext cx="4113110" cy="396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50"/>
              </a:lnSpc>
            </a:pPr>
            <a:r>
              <a:rPr lang="en-US" sz="2500" b="1" spc="50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Pending Approval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6479889" cy="10287000"/>
            <a:chOff x="0" y="0"/>
            <a:chExt cx="1706637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06637" cy="2709333"/>
            </a:xfrm>
            <a:custGeom>
              <a:avLst/>
              <a:gdLst/>
              <a:ahLst/>
              <a:cxnLst/>
              <a:rect l="l" t="t" r="r" b="b"/>
              <a:pathLst>
                <a:path w="1706637" h="2709333">
                  <a:moveTo>
                    <a:pt x="0" y="0"/>
                  </a:moveTo>
                  <a:lnTo>
                    <a:pt x="1706637" y="0"/>
                  </a:lnTo>
                  <a:lnTo>
                    <a:pt x="1706637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4D197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706637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6645060" y="1216882"/>
            <a:ext cx="11254087" cy="6639912"/>
          </a:xfrm>
          <a:custGeom>
            <a:avLst/>
            <a:gdLst/>
            <a:ahLst/>
            <a:cxnLst/>
            <a:rect l="l" t="t" r="r" b="b"/>
            <a:pathLst>
              <a:path w="11254087" h="6639912">
                <a:moveTo>
                  <a:pt x="0" y="0"/>
                </a:moveTo>
                <a:lnTo>
                  <a:pt x="11254087" y="0"/>
                </a:lnTo>
                <a:lnTo>
                  <a:pt x="11254087" y="6639912"/>
                </a:lnTo>
                <a:lnTo>
                  <a:pt x="0" y="66399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540020" y="6990835"/>
            <a:ext cx="1186724" cy="775821"/>
          </a:xfrm>
          <a:custGeom>
            <a:avLst/>
            <a:gdLst/>
            <a:ahLst/>
            <a:cxnLst/>
            <a:rect l="l" t="t" r="r" b="b"/>
            <a:pathLst>
              <a:path w="1186724" h="775821">
                <a:moveTo>
                  <a:pt x="0" y="0"/>
                </a:moveTo>
                <a:lnTo>
                  <a:pt x="1186724" y="0"/>
                </a:lnTo>
                <a:lnTo>
                  <a:pt x="1186724" y="775820"/>
                </a:lnTo>
                <a:lnTo>
                  <a:pt x="0" y="7758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64963" y="1934902"/>
            <a:ext cx="5549963" cy="1838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 b="1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Pending Approval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64963" y="4166870"/>
            <a:ext cx="5799539" cy="3453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20"/>
              </a:lnSpc>
            </a:pPr>
            <a:r>
              <a:rPr lang="en-US" sz="28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Send reminders to reviewers who need to approve the contract.</a:t>
            </a:r>
          </a:p>
          <a:p>
            <a:pPr algn="l">
              <a:lnSpc>
                <a:spcPts val="3920"/>
              </a:lnSpc>
            </a:pPr>
            <a:endParaRPr lang="en-US" sz="2800">
              <a:solidFill>
                <a:srgbClr val="FFFFFF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3920"/>
              </a:lnSpc>
            </a:pPr>
            <a:r>
              <a:rPr lang="en-US" sz="28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The green check means they’ve already approved the contract.</a:t>
            </a:r>
          </a:p>
          <a:p>
            <a:pPr algn="l">
              <a:lnSpc>
                <a:spcPts val="3920"/>
              </a:lnSpc>
            </a:pPr>
            <a:endParaRPr lang="en-US" sz="2800">
              <a:solidFill>
                <a:srgbClr val="FFFFFF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3920"/>
              </a:lnSpc>
            </a:pPr>
            <a:r>
              <a:rPr lang="en-US" sz="28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Click on View Approvers.</a:t>
            </a:r>
          </a:p>
        </p:txBody>
      </p:sp>
      <p:sp>
        <p:nvSpPr>
          <p:cNvPr id="9" name="Freeform 9"/>
          <p:cNvSpPr/>
          <p:nvPr/>
        </p:nvSpPr>
        <p:spPr>
          <a:xfrm>
            <a:off x="13430977" y="5072895"/>
            <a:ext cx="1186724" cy="775821"/>
          </a:xfrm>
          <a:custGeom>
            <a:avLst/>
            <a:gdLst/>
            <a:ahLst/>
            <a:cxnLst/>
            <a:rect l="l" t="t" r="r" b="b"/>
            <a:pathLst>
              <a:path w="1186724" h="775821">
                <a:moveTo>
                  <a:pt x="0" y="0"/>
                </a:moveTo>
                <a:lnTo>
                  <a:pt x="1186724" y="0"/>
                </a:lnTo>
                <a:lnTo>
                  <a:pt x="1186724" y="775821"/>
                </a:lnTo>
                <a:lnTo>
                  <a:pt x="0" y="7758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1753206">
            <a:off x="-1113304" y="4354356"/>
            <a:ext cx="25783492" cy="9586163"/>
          </a:xfrm>
          <a:prstGeom prst="rect">
            <a:avLst/>
          </a:prstGeom>
          <a:solidFill>
            <a:srgbClr val="545454">
              <a:alpha val="4706"/>
            </a:srgbClr>
          </a:solidFill>
        </p:spPr>
      </p:sp>
      <p:grpSp>
        <p:nvGrpSpPr>
          <p:cNvPr id="3" name="Group 3"/>
          <p:cNvGrpSpPr/>
          <p:nvPr/>
        </p:nvGrpSpPr>
        <p:grpSpPr>
          <a:xfrm>
            <a:off x="917781" y="6634117"/>
            <a:ext cx="4113110" cy="2903329"/>
            <a:chOff x="0" y="0"/>
            <a:chExt cx="1500474" cy="105914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500474" cy="1059143"/>
            </a:xfrm>
            <a:custGeom>
              <a:avLst/>
              <a:gdLst/>
              <a:ahLst/>
              <a:cxnLst/>
              <a:rect l="l" t="t" r="r" b="b"/>
              <a:pathLst>
                <a:path w="1500474" h="1059143">
                  <a:moveTo>
                    <a:pt x="1376013" y="1059142"/>
                  </a:moveTo>
                  <a:lnTo>
                    <a:pt x="124460" y="1059142"/>
                  </a:lnTo>
                  <a:cubicBezTo>
                    <a:pt x="55880" y="1059142"/>
                    <a:pt x="0" y="1003262"/>
                    <a:pt x="0" y="93468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76014" y="0"/>
                  </a:lnTo>
                  <a:cubicBezTo>
                    <a:pt x="1444594" y="0"/>
                    <a:pt x="1500474" y="55880"/>
                    <a:pt x="1500474" y="124460"/>
                  </a:cubicBezTo>
                  <a:lnTo>
                    <a:pt x="1500474" y="934682"/>
                  </a:lnTo>
                  <a:cubicBezTo>
                    <a:pt x="1500474" y="1003262"/>
                    <a:pt x="1444594" y="1059143"/>
                    <a:pt x="1376014" y="1059143"/>
                  </a:cubicBezTo>
                  <a:close/>
                </a:path>
              </a:pathLst>
            </a:custGeom>
            <a:solidFill>
              <a:srgbClr val="4D1979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5030890" y="3267315"/>
            <a:ext cx="4113110" cy="2903329"/>
            <a:chOff x="0" y="0"/>
            <a:chExt cx="1500474" cy="105914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00474" cy="1059143"/>
            </a:xfrm>
            <a:custGeom>
              <a:avLst/>
              <a:gdLst/>
              <a:ahLst/>
              <a:cxnLst/>
              <a:rect l="l" t="t" r="r" b="b"/>
              <a:pathLst>
                <a:path w="1500474" h="1059143">
                  <a:moveTo>
                    <a:pt x="1376013" y="1059142"/>
                  </a:moveTo>
                  <a:lnTo>
                    <a:pt x="124460" y="1059142"/>
                  </a:lnTo>
                  <a:cubicBezTo>
                    <a:pt x="55880" y="1059142"/>
                    <a:pt x="0" y="1003262"/>
                    <a:pt x="0" y="93468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76014" y="0"/>
                  </a:lnTo>
                  <a:cubicBezTo>
                    <a:pt x="1444594" y="0"/>
                    <a:pt x="1500474" y="55880"/>
                    <a:pt x="1500474" y="124460"/>
                  </a:cubicBezTo>
                  <a:lnTo>
                    <a:pt x="1500474" y="934682"/>
                  </a:lnTo>
                  <a:cubicBezTo>
                    <a:pt x="1500474" y="1003262"/>
                    <a:pt x="1444594" y="1059143"/>
                    <a:pt x="1376014" y="1059143"/>
                  </a:cubicBezTo>
                  <a:close/>
                </a:path>
              </a:pathLst>
            </a:custGeom>
            <a:solidFill>
              <a:srgbClr val="4D1979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3859953" y="4402817"/>
            <a:ext cx="4113110" cy="2903329"/>
            <a:chOff x="0" y="0"/>
            <a:chExt cx="1500474" cy="105914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500474" cy="1059143"/>
            </a:xfrm>
            <a:custGeom>
              <a:avLst/>
              <a:gdLst/>
              <a:ahLst/>
              <a:cxnLst/>
              <a:rect l="l" t="t" r="r" b="b"/>
              <a:pathLst>
                <a:path w="1500474" h="1059143">
                  <a:moveTo>
                    <a:pt x="1376013" y="1059142"/>
                  </a:moveTo>
                  <a:lnTo>
                    <a:pt x="124460" y="1059142"/>
                  </a:lnTo>
                  <a:cubicBezTo>
                    <a:pt x="55880" y="1059142"/>
                    <a:pt x="0" y="1003262"/>
                    <a:pt x="0" y="93468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76014" y="0"/>
                  </a:lnTo>
                  <a:cubicBezTo>
                    <a:pt x="1444594" y="0"/>
                    <a:pt x="1500474" y="55880"/>
                    <a:pt x="1500474" y="124460"/>
                  </a:cubicBezTo>
                  <a:lnTo>
                    <a:pt x="1500474" y="934682"/>
                  </a:lnTo>
                  <a:cubicBezTo>
                    <a:pt x="1500474" y="1003262"/>
                    <a:pt x="1444594" y="1059143"/>
                    <a:pt x="1376014" y="1059143"/>
                  </a:cubicBezTo>
                  <a:close/>
                </a:path>
              </a:pathLst>
            </a:custGeom>
            <a:solidFill>
              <a:srgbClr val="4D1979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9144000" y="6634117"/>
            <a:ext cx="4113110" cy="2903329"/>
            <a:chOff x="0" y="0"/>
            <a:chExt cx="1500474" cy="105914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500474" cy="1059143"/>
            </a:xfrm>
            <a:custGeom>
              <a:avLst/>
              <a:gdLst/>
              <a:ahLst/>
              <a:cxnLst/>
              <a:rect l="l" t="t" r="r" b="b"/>
              <a:pathLst>
                <a:path w="1500474" h="1059143">
                  <a:moveTo>
                    <a:pt x="1376013" y="1059142"/>
                  </a:moveTo>
                  <a:lnTo>
                    <a:pt x="124460" y="1059142"/>
                  </a:lnTo>
                  <a:cubicBezTo>
                    <a:pt x="55880" y="1059142"/>
                    <a:pt x="0" y="1003262"/>
                    <a:pt x="0" y="93468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76014" y="0"/>
                  </a:lnTo>
                  <a:cubicBezTo>
                    <a:pt x="1444594" y="0"/>
                    <a:pt x="1500474" y="55880"/>
                    <a:pt x="1500474" y="124460"/>
                  </a:cubicBezTo>
                  <a:lnTo>
                    <a:pt x="1500474" y="934682"/>
                  </a:lnTo>
                  <a:cubicBezTo>
                    <a:pt x="1500474" y="1003262"/>
                    <a:pt x="1444594" y="1059143"/>
                    <a:pt x="1376014" y="1059143"/>
                  </a:cubicBezTo>
                  <a:close/>
                </a:path>
              </a:pathLst>
            </a:custGeom>
            <a:solidFill>
              <a:srgbClr val="4D1979"/>
            </a:solidFill>
          </p:spPr>
        </p:sp>
      </p:grpSp>
      <p:sp>
        <p:nvSpPr>
          <p:cNvPr id="11" name="AutoShape 11"/>
          <p:cNvSpPr/>
          <p:nvPr/>
        </p:nvSpPr>
        <p:spPr>
          <a:xfrm rot="-2700000">
            <a:off x="15641497" y="9043300"/>
            <a:ext cx="5293007" cy="2487400"/>
          </a:xfrm>
          <a:prstGeom prst="rect">
            <a:avLst/>
          </a:prstGeom>
          <a:solidFill>
            <a:srgbClr val="4D1979"/>
          </a:solidFill>
        </p:spPr>
      </p:sp>
      <p:sp>
        <p:nvSpPr>
          <p:cNvPr id="12" name="AutoShape 12"/>
          <p:cNvSpPr/>
          <p:nvPr/>
        </p:nvSpPr>
        <p:spPr>
          <a:xfrm rot="-2700000">
            <a:off x="-2646503" y="-1243700"/>
            <a:ext cx="5293007" cy="2487400"/>
          </a:xfrm>
          <a:prstGeom prst="rect">
            <a:avLst/>
          </a:prstGeom>
          <a:solidFill>
            <a:srgbClr val="4D1979"/>
          </a:solidFill>
        </p:spPr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5400000">
            <a:off x="14079951" y="6404158"/>
            <a:ext cx="2309976" cy="2749971"/>
          </a:xfrm>
          <a:prstGeom prst="rect">
            <a:avLst/>
          </a:prstGeom>
        </p:spPr>
      </p:pic>
      <p:sp>
        <p:nvSpPr>
          <p:cNvPr id="14" name="Freeform 14"/>
          <p:cNvSpPr/>
          <p:nvPr/>
        </p:nvSpPr>
        <p:spPr>
          <a:xfrm>
            <a:off x="1657010" y="3967230"/>
            <a:ext cx="2666887" cy="2666887"/>
          </a:xfrm>
          <a:custGeom>
            <a:avLst/>
            <a:gdLst/>
            <a:ahLst/>
            <a:cxnLst/>
            <a:rect l="l" t="t" r="r" b="b"/>
            <a:pathLst>
              <a:path w="2666887" h="2666887">
                <a:moveTo>
                  <a:pt x="0" y="0"/>
                </a:moveTo>
                <a:lnTo>
                  <a:pt x="2666887" y="0"/>
                </a:lnTo>
                <a:lnTo>
                  <a:pt x="2666887" y="2666887"/>
                </a:lnTo>
                <a:lnTo>
                  <a:pt x="0" y="26668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5888749" y="588289"/>
            <a:ext cx="2679025" cy="2679025"/>
          </a:xfrm>
          <a:custGeom>
            <a:avLst/>
            <a:gdLst/>
            <a:ahLst/>
            <a:cxnLst/>
            <a:rect l="l" t="t" r="r" b="b"/>
            <a:pathLst>
              <a:path w="2679025" h="2679025">
                <a:moveTo>
                  <a:pt x="0" y="0"/>
                </a:moveTo>
                <a:lnTo>
                  <a:pt x="2679026" y="0"/>
                </a:lnTo>
                <a:lnTo>
                  <a:pt x="2679026" y="2679026"/>
                </a:lnTo>
                <a:lnTo>
                  <a:pt x="0" y="26790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024285" y="3967230"/>
            <a:ext cx="2680766" cy="2680766"/>
          </a:xfrm>
          <a:custGeom>
            <a:avLst/>
            <a:gdLst/>
            <a:ahLst/>
            <a:cxnLst/>
            <a:rect l="l" t="t" r="r" b="b"/>
            <a:pathLst>
              <a:path w="2680766" h="2680766">
                <a:moveTo>
                  <a:pt x="0" y="0"/>
                </a:moveTo>
                <a:lnTo>
                  <a:pt x="2680766" y="0"/>
                </a:lnTo>
                <a:lnTo>
                  <a:pt x="2680766" y="2680766"/>
                </a:lnTo>
                <a:lnTo>
                  <a:pt x="0" y="268076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3742308" y="172062"/>
            <a:ext cx="4230755" cy="4230755"/>
          </a:xfrm>
          <a:custGeom>
            <a:avLst/>
            <a:gdLst/>
            <a:ahLst/>
            <a:cxnLst/>
            <a:rect l="l" t="t" r="r" b="b"/>
            <a:pathLst>
              <a:path w="4230755" h="4230755">
                <a:moveTo>
                  <a:pt x="0" y="0"/>
                </a:moveTo>
                <a:lnTo>
                  <a:pt x="4230755" y="0"/>
                </a:lnTo>
                <a:lnTo>
                  <a:pt x="4230755" y="4230755"/>
                </a:lnTo>
                <a:lnTo>
                  <a:pt x="0" y="423075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5030890" y="3833880"/>
            <a:ext cx="4113110" cy="396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50"/>
              </a:lnSpc>
            </a:pPr>
            <a:r>
              <a:rPr lang="en-US" sz="2500" b="1" spc="50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Internal Review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47454" y="590804"/>
            <a:ext cx="4666054" cy="1497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61"/>
              </a:lnSpc>
            </a:pPr>
            <a:r>
              <a:rPr lang="en-US" sz="5879" b="1" i="1" spc="-346">
                <a:solidFill>
                  <a:srgbClr val="4D1979"/>
                </a:solidFill>
                <a:latin typeface="Montserrat Ultra-Bold Italics"/>
                <a:ea typeface="Montserrat Ultra-Bold Italics"/>
                <a:cs typeface="Montserrat Ultra-Bold Italics"/>
                <a:sym typeface="Montserrat Ultra-Bold Italics"/>
              </a:rPr>
              <a:t>CONTRACT</a:t>
            </a:r>
          </a:p>
          <a:p>
            <a:pPr algn="l">
              <a:lnSpc>
                <a:spcPts val="5761"/>
              </a:lnSpc>
            </a:pPr>
            <a:r>
              <a:rPr lang="en-US" sz="5879" b="1" i="1" spc="-346">
                <a:solidFill>
                  <a:srgbClr val="4D1979"/>
                </a:solidFill>
                <a:latin typeface="Montserrat Ultra-Bold Italics"/>
                <a:ea typeface="Montserrat Ultra-Bold Italics"/>
                <a:cs typeface="Montserrat Ultra-Bold Italics"/>
                <a:sym typeface="Montserrat Ultra-Bold Italics"/>
              </a:rPr>
              <a:t>STAGES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353774" y="8042275"/>
            <a:ext cx="3241123" cy="965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00"/>
              </a:lnSpc>
            </a:pPr>
            <a:r>
              <a:rPr lang="en-US" sz="2000" spc="4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Contact the Contract Manager. </a:t>
            </a:r>
          </a:p>
          <a:p>
            <a:pPr algn="ctr">
              <a:lnSpc>
                <a:spcPts val="2600"/>
              </a:lnSpc>
            </a:pPr>
            <a:r>
              <a:rPr lang="en-US" sz="2000" spc="4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466884" y="4383767"/>
            <a:ext cx="3241123" cy="161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00"/>
              </a:lnSpc>
            </a:pPr>
            <a:r>
              <a:rPr lang="en-US" sz="2000" spc="4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Check the Review Rounds and contact whoever doesn’t have “Done” by their name.</a:t>
            </a:r>
          </a:p>
          <a:p>
            <a:pPr algn="ctr">
              <a:lnSpc>
                <a:spcPts val="2600"/>
              </a:lnSpc>
            </a:pPr>
            <a:endParaRPr lang="en-US" sz="2000" spc="4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4133410" y="5592794"/>
            <a:ext cx="3566197" cy="1289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00"/>
              </a:lnSpc>
            </a:pPr>
            <a:r>
              <a:rPr lang="en-US" sz="2000" spc="4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Check the eSignature tab and contact whoever has “Sent” by their name.</a:t>
            </a:r>
          </a:p>
          <a:p>
            <a:pPr algn="ctr">
              <a:lnSpc>
                <a:spcPts val="2600"/>
              </a:lnSpc>
            </a:pPr>
            <a:endParaRPr lang="en-US" sz="2000" spc="4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9421335" y="7791712"/>
            <a:ext cx="3677116" cy="161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00"/>
              </a:lnSpc>
            </a:pPr>
            <a:r>
              <a:rPr lang="en-US" sz="2000" spc="4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Check the Approvals tab and contact whoever populates when you select View Approvers.</a:t>
            </a:r>
          </a:p>
          <a:p>
            <a:pPr algn="ctr">
              <a:lnSpc>
                <a:spcPts val="2600"/>
              </a:lnSpc>
            </a:pPr>
            <a:endParaRPr lang="en-US" sz="2000" spc="4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917781" y="7382269"/>
            <a:ext cx="4113110" cy="396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50"/>
              </a:lnSpc>
            </a:pPr>
            <a:r>
              <a:rPr lang="en-US" sz="2500" b="1" spc="50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Draft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3859953" y="4936381"/>
            <a:ext cx="4113110" cy="396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50"/>
              </a:lnSpc>
            </a:pPr>
            <a:r>
              <a:rPr lang="en-US" sz="2500" b="1" spc="50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Out For Signature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9144000" y="7146698"/>
            <a:ext cx="4113110" cy="396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50"/>
              </a:lnSpc>
            </a:pPr>
            <a:r>
              <a:rPr lang="en-US" sz="2500" b="1" spc="50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Pending Approval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679757" y="1123722"/>
            <a:ext cx="13570570" cy="9242759"/>
            <a:chOff x="0" y="0"/>
            <a:chExt cx="5475623" cy="372938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75623" cy="3729384"/>
            </a:xfrm>
            <a:custGeom>
              <a:avLst/>
              <a:gdLst/>
              <a:ahLst/>
              <a:cxnLst/>
              <a:rect l="l" t="t" r="r" b="b"/>
              <a:pathLst>
                <a:path w="5475623" h="3729384">
                  <a:moveTo>
                    <a:pt x="3322462" y="3729384"/>
                  </a:moveTo>
                  <a:lnTo>
                    <a:pt x="0" y="3729384"/>
                  </a:lnTo>
                  <a:lnTo>
                    <a:pt x="2153161" y="0"/>
                  </a:lnTo>
                  <a:lnTo>
                    <a:pt x="5475623" y="0"/>
                  </a:lnTo>
                  <a:lnTo>
                    <a:pt x="3322462" y="3729384"/>
                  </a:lnTo>
                  <a:close/>
                </a:path>
              </a:pathLst>
            </a:custGeom>
            <a:solidFill>
              <a:srgbClr val="E8223B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5475623" cy="3729384"/>
            </a:xfrm>
            <a:custGeom>
              <a:avLst/>
              <a:gdLst/>
              <a:ahLst/>
              <a:cxnLst/>
              <a:rect l="l" t="t" r="r" b="b"/>
              <a:pathLst>
                <a:path w="5475623" h="3729384">
                  <a:moveTo>
                    <a:pt x="3322462" y="3729384"/>
                  </a:moveTo>
                  <a:lnTo>
                    <a:pt x="0" y="3729384"/>
                  </a:lnTo>
                  <a:lnTo>
                    <a:pt x="2153161" y="0"/>
                  </a:lnTo>
                  <a:lnTo>
                    <a:pt x="5475623" y="0"/>
                  </a:lnTo>
                  <a:lnTo>
                    <a:pt x="3322462" y="3729384"/>
                  </a:lnTo>
                  <a:close/>
                </a:path>
              </a:pathLst>
            </a:custGeom>
            <a:blipFill>
              <a:blip r:embed="rId2"/>
              <a:stretch>
                <a:fillRect l="-1081" r="-1081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1028700" y="3854804"/>
            <a:ext cx="4578325" cy="1073376"/>
            <a:chOff x="0" y="0"/>
            <a:chExt cx="1205814" cy="2827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05814" cy="282700"/>
            </a:xfrm>
            <a:custGeom>
              <a:avLst/>
              <a:gdLst/>
              <a:ahLst/>
              <a:cxnLst/>
              <a:rect l="l" t="t" r="r" b="b"/>
              <a:pathLst>
                <a:path w="1205814" h="282700">
                  <a:moveTo>
                    <a:pt x="0" y="0"/>
                  </a:moveTo>
                  <a:lnTo>
                    <a:pt x="1205814" y="0"/>
                  </a:lnTo>
                  <a:lnTo>
                    <a:pt x="1205814" y="282700"/>
                  </a:lnTo>
                  <a:lnTo>
                    <a:pt x="0" y="282700"/>
                  </a:lnTo>
                  <a:close/>
                </a:path>
              </a:pathLst>
            </a:custGeom>
            <a:solidFill>
              <a:srgbClr val="E4E4E4"/>
            </a:solidFill>
            <a:ln w="9525" cap="sq">
              <a:solidFill>
                <a:srgbClr val="2A2E3A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66675"/>
              <a:ext cx="1205814" cy="349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99"/>
                </a:lnSpc>
              </a:pPr>
              <a:r>
                <a:rPr lang="en-US" sz="2999" b="1">
                  <a:solidFill>
                    <a:srgbClr val="4D1979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Mission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799226" y="3854804"/>
            <a:ext cx="4578325" cy="1073376"/>
            <a:chOff x="0" y="0"/>
            <a:chExt cx="1205814" cy="2827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05814" cy="282700"/>
            </a:xfrm>
            <a:custGeom>
              <a:avLst/>
              <a:gdLst/>
              <a:ahLst/>
              <a:cxnLst/>
              <a:rect l="l" t="t" r="r" b="b"/>
              <a:pathLst>
                <a:path w="1205814" h="282700">
                  <a:moveTo>
                    <a:pt x="0" y="0"/>
                  </a:moveTo>
                  <a:lnTo>
                    <a:pt x="1205814" y="0"/>
                  </a:lnTo>
                  <a:lnTo>
                    <a:pt x="1205814" y="282700"/>
                  </a:lnTo>
                  <a:lnTo>
                    <a:pt x="0" y="282700"/>
                  </a:lnTo>
                  <a:close/>
                </a:path>
              </a:pathLst>
            </a:custGeom>
            <a:solidFill>
              <a:srgbClr val="E4E4E4"/>
            </a:solidFill>
            <a:ln w="9525" cap="sq">
              <a:solidFill>
                <a:srgbClr val="2A2E3A"/>
              </a:solidFill>
              <a:prstDash val="solid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66675"/>
              <a:ext cx="1205814" cy="349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99"/>
                </a:lnSpc>
              </a:pPr>
              <a:r>
                <a:rPr lang="en-US" sz="2999" b="1">
                  <a:solidFill>
                    <a:srgbClr val="4D1979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Vision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 rot="-10800000">
            <a:off x="14447117" y="-331087"/>
            <a:ext cx="7681766" cy="3540443"/>
            <a:chOff x="0" y="0"/>
            <a:chExt cx="406400" cy="18730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06400" cy="187305"/>
            </a:xfrm>
            <a:custGeom>
              <a:avLst/>
              <a:gdLst/>
              <a:ahLst/>
              <a:cxnLst/>
              <a:rect l="l" t="t" r="r" b="b"/>
              <a:pathLst>
                <a:path w="406400" h="187305">
                  <a:moveTo>
                    <a:pt x="203200" y="0"/>
                  </a:moveTo>
                  <a:lnTo>
                    <a:pt x="203200" y="0"/>
                  </a:lnTo>
                  <a:lnTo>
                    <a:pt x="406400" y="187305"/>
                  </a:lnTo>
                  <a:lnTo>
                    <a:pt x="0" y="1873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4D1979">
                <a:alpha val="80000"/>
              </a:srgbClr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27000" y="-38100"/>
              <a:ext cx="152400" cy="2254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28700" y="647821"/>
            <a:ext cx="12627597" cy="2166779"/>
            <a:chOff x="0" y="0"/>
            <a:chExt cx="16836795" cy="2889039"/>
          </a:xfrm>
        </p:grpSpPr>
        <p:sp>
          <p:nvSpPr>
            <p:cNvPr id="15" name="TextBox 15"/>
            <p:cNvSpPr txBox="1"/>
            <p:nvPr/>
          </p:nvSpPr>
          <p:spPr>
            <a:xfrm>
              <a:off x="0" y="0"/>
              <a:ext cx="16836795" cy="1714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0199"/>
                </a:lnSpc>
              </a:pPr>
              <a:r>
                <a:rPr lang="en-US" sz="8499" b="1">
                  <a:solidFill>
                    <a:srgbClr val="4D1979"/>
                  </a:solidFill>
                  <a:latin typeface="TT Hoves Bold"/>
                  <a:ea typeface="TT Hoves Bold"/>
                  <a:cs typeface="TT Hoves Bold"/>
                  <a:sym typeface="TT Hoves Bold"/>
                </a:rPr>
                <a:t>Our Purpose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2030518"/>
              <a:ext cx="13798468" cy="8585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459"/>
                </a:lnSpc>
              </a:pPr>
              <a:r>
                <a:rPr lang="en-US" sz="3899">
                  <a:solidFill>
                    <a:srgbClr val="2A2E3A"/>
                  </a:solidFill>
                  <a:latin typeface="Bukhari Script"/>
                  <a:ea typeface="Bukhari Script"/>
                  <a:cs typeface="Bukhari Script"/>
                  <a:sym typeface="Bukhari Script"/>
                </a:rPr>
                <a:t>We strive to protect TCU.</a:t>
              </a: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028700" y="5697476"/>
            <a:ext cx="4578325" cy="2097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To support the University’s mission by contracting services on behalf of the students, faculty, staff, and alumni </a:t>
            </a:r>
            <a:r>
              <a:rPr lang="en-US" sz="2400" b="1">
                <a:solidFill>
                  <a:srgbClr val="2A2E3A"/>
                </a:solidFill>
                <a:latin typeface="Helios Bold"/>
                <a:ea typeface="Helios Bold"/>
                <a:cs typeface="Helios Bold"/>
                <a:sym typeface="Helios Bold"/>
              </a:rPr>
              <a:t>with as little risk to TCU as possible</a:t>
            </a:r>
            <a:r>
              <a:rPr lang="en-US" sz="24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799226" y="5697476"/>
            <a:ext cx="4578325" cy="2920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We embrace forward-thinking processes and innovative solutions to help ensure that the University is at the forefront of higher education with contracts administration. </a:t>
            </a:r>
          </a:p>
          <a:p>
            <a:pPr algn="l">
              <a:lnSpc>
                <a:spcPts val="3359"/>
              </a:lnSpc>
            </a:pPr>
            <a:endParaRPr lang="en-US" sz="2400">
              <a:solidFill>
                <a:srgbClr val="2A2E3A"/>
              </a:solidFill>
              <a:latin typeface="Helios"/>
              <a:ea typeface="Helios"/>
              <a:cs typeface="Helios"/>
              <a:sym typeface="Helios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6479889" cy="10287000"/>
            <a:chOff x="0" y="0"/>
            <a:chExt cx="1706637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06637" cy="2709333"/>
            </a:xfrm>
            <a:custGeom>
              <a:avLst/>
              <a:gdLst/>
              <a:ahLst/>
              <a:cxnLst/>
              <a:rect l="l" t="t" r="r" b="b"/>
              <a:pathLst>
                <a:path w="1706637" h="2709333">
                  <a:moveTo>
                    <a:pt x="0" y="0"/>
                  </a:moveTo>
                  <a:lnTo>
                    <a:pt x="1706637" y="0"/>
                  </a:lnTo>
                  <a:lnTo>
                    <a:pt x="1706637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4D197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706637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6718323" y="1623385"/>
            <a:ext cx="11301259" cy="6243946"/>
          </a:xfrm>
          <a:custGeom>
            <a:avLst/>
            <a:gdLst/>
            <a:ahLst/>
            <a:cxnLst/>
            <a:rect l="l" t="t" r="r" b="b"/>
            <a:pathLst>
              <a:path w="11301259" h="6243946">
                <a:moveTo>
                  <a:pt x="0" y="0"/>
                </a:moveTo>
                <a:lnTo>
                  <a:pt x="11301259" y="0"/>
                </a:lnTo>
                <a:lnTo>
                  <a:pt x="11301259" y="6243946"/>
                </a:lnTo>
                <a:lnTo>
                  <a:pt x="0" y="62439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619648" y="6965279"/>
            <a:ext cx="1186724" cy="775821"/>
          </a:xfrm>
          <a:custGeom>
            <a:avLst/>
            <a:gdLst/>
            <a:ahLst/>
            <a:cxnLst/>
            <a:rect l="l" t="t" r="r" b="b"/>
            <a:pathLst>
              <a:path w="1186724" h="775821">
                <a:moveTo>
                  <a:pt x="0" y="0"/>
                </a:moveTo>
                <a:lnTo>
                  <a:pt x="1186724" y="0"/>
                </a:lnTo>
                <a:lnTo>
                  <a:pt x="1186724" y="775821"/>
                </a:lnTo>
                <a:lnTo>
                  <a:pt x="0" y="7758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550638" y="4755590"/>
            <a:ext cx="5307781" cy="3469962"/>
          </a:xfrm>
          <a:custGeom>
            <a:avLst/>
            <a:gdLst/>
            <a:ahLst/>
            <a:cxnLst/>
            <a:rect l="l" t="t" r="r" b="b"/>
            <a:pathLst>
              <a:path w="5307781" h="3469962">
                <a:moveTo>
                  <a:pt x="0" y="0"/>
                </a:moveTo>
                <a:lnTo>
                  <a:pt x="5307781" y="0"/>
                </a:lnTo>
                <a:lnTo>
                  <a:pt x="5307781" y="3469962"/>
                </a:lnTo>
                <a:lnTo>
                  <a:pt x="0" y="34699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64963" y="1974716"/>
            <a:ext cx="5549963" cy="1838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 b="1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Out for Signature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64963" y="4166870"/>
            <a:ext cx="5799539" cy="2462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20"/>
              </a:lnSpc>
            </a:pPr>
            <a:r>
              <a:rPr lang="en-US" sz="28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Click on the Small “i” for information.</a:t>
            </a:r>
          </a:p>
          <a:p>
            <a:pPr algn="l">
              <a:lnSpc>
                <a:spcPts val="3920"/>
              </a:lnSpc>
            </a:pPr>
            <a:endParaRPr lang="en-US" sz="2800">
              <a:solidFill>
                <a:srgbClr val="FFFFFF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3920"/>
              </a:lnSpc>
            </a:pPr>
            <a:r>
              <a:rPr lang="en-US" sz="28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Feel free to follow up with your Supplier. 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1753206">
            <a:off x="-1113304" y="4354356"/>
            <a:ext cx="25783492" cy="9586163"/>
          </a:xfrm>
          <a:prstGeom prst="rect">
            <a:avLst/>
          </a:prstGeom>
          <a:solidFill>
            <a:srgbClr val="545454">
              <a:alpha val="4706"/>
            </a:srgbClr>
          </a:solidFill>
        </p:spPr>
      </p:sp>
      <p:grpSp>
        <p:nvGrpSpPr>
          <p:cNvPr id="3" name="Group 3"/>
          <p:cNvGrpSpPr/>
          <p:nvPr/>
        </p:nvGrpSpPr>
        <p:grpSpPr>
          <a:xfrm>
            <a:off x="7527747" y="-1825476"/>
            <a:ext cx="16230600" cy="16230600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D1979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8002557" y="1028700"/>
            <a:ext cx="12008422" cy="12008374"/>
            <a:chOff x="0" y="0"/>
            <a:chExt cx="6350000" cy="634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18979" r="-18979"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>
            <a:off x="15953058" y="421419"/>
            <a:ext cx="1783058" cy="295015"/>
          </a:xfrm>
          <a:custGeom>
            <a:avLst/>
            <a:gdLst/>
            <a:ahLst/>
            <a:cxnLst/>
            <a:rect l="l" t="t" r="r" b="b"/>
            <a:pathLst>
              <a:path w="1783058" h="295015">
                <a:moveTo>
                  <a:pt x="0" y="0"/>
                </a:moveTo>
                <a:lnTo>
                  <a:pt x="1783058" y="0"/>
                </a:lnTo>
                <a:lnTo>
                  <a:pt x="1783058" y="295016"/>
                </a:lnTo>
                <a:lnTo>
                  <a:pt x="0" y="2950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12754" y="9479509"/>
            <a:ext cx="1783058" cy="295015"/>
          </a:xfrm>
          <a:custGeom>
            <a:avLst/>
            <a:gdLst/>
            <a:ahLst/>
            <a:cxnLst/>
            <a:rect l="l" t="t" r="r" b="b"/>
            <a:pathLst>
              <a:path w="1783058" h="295015">
                <a:moveTo>
                  <a:pt x="0" y="0"/>
                </a:moveTo>
                <a:lnTo>
                  <a:pt x="1783058" y="0"/>
                </a:lnTo>
                <a:lnTo>
                  <a:pt x="1783058" y="295015"/>
                </a:lnTo>
                <a:lnTo>
                  <a:pt x="0" y="2950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rcRect l="3258" t="3258" r="3258" b="3258"/>
          <a:stretch>
            <a:fillRect/>
          </a:stretch>
        </p:blipFill>
        <p:spPr>
          <a:xfrm rot="-10800000">
            <a:off x="6770063" y="6513646"/>
            <a:ext cx="3784484" cy="1703018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11669401" y="5883574"/>
            <a:ext cx="1619250" cy="197898"/>
            <a:chOff x="0" y="0"/>
            <a:chExt cx="426469" cy="5212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26469" cy="52121"/>
            </a:xfrm>
            <a:custGeom>
              <a:avLst/>
              <a:gdLst/>
              <a:ahLst/>
              <a:cxnLst/>
              <a:rect l="l" t="t" r="r" b="b"/>
              <a:pathLst>
                <a:path w="426469" h="52121">
                  <a:moveTo>
                    <a:pt x="0" y="0"/>
                  </a:moveTo>
                  <a:lnTo>
                    <a:pt x="426469" y="0"/>
                  </a:lnTo>
                  <a:lnTo>
                    <a:pt x="426469" y="52121"/>
                  </a:lnTo>
                  <a:lnTo>
                    <a:pt x="0" y="52121"/>
                  </a:lnTo>
                  <a:close/>
                </a:path>
              </a:pathLst>
            </a:custGeom>
            <a:solidFill>
              <a:srgbClr val="FDFBFB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426469" cy="902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527405" y="1432719"/>
            <a:ext cx="7475153" cy="16905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10"/>
              </a:lnSpc>
            </a:pPr>
            <a:r>
              <a:rPr lang="en-US" sz="6643" b="1" i="1" spc="-391">
                <a:solidFill>
                  <a:srgbClr val="4D1979"/>
                </a:solidFill>
                <a:latin typeface="Montserrat Ultra-Bold Italics"/>
                <a:ea typeface="Montserrat Ultra-Bold Italics"/>
                <a:cs typeface="Montserrat Ultra-Bold Italics"/>
                <a:sym typeface="Montserrat Ultra-Bold Italics"/>
              </a:rPr>
              <a:t>COMMUNICATION CENTER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27405" y="4152695"/>
            <a:ext cx="6860495" cy="3865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71" lvl="1" indent="-248285" algn="l">
              <a:lnSpc>
                <a:spcPts val="5175"/>
              </a:lnSpc>
              <a:buFont typeface="Arial"/>
              <a:buChar char="•"/>
            </a:pPr>
            <a:r>
              <a:rPr lang="en-US" sz="2300" spc="46">
                <a:solidFill>
                  <a:srgbClr val="212423"/>
                </a:solidFill>
                <a:latin typeface="Montserrat"/>
                <a:ea typeface="Montserrat"/>
                <a:cs typeface="Montserrat"/>
                <a:sym typeface="Montserrat"/>
              </a:rPr>
              <a:t>Use the Communication Center to contact the manager, not the Comments section.</a:t>
            </a:r>
          </a:p>
          <a:p>
            <a:pPr marL="496571" lvl="1" indent="-248285" algn="l">
              <a:lnSpc>
                <a:spcPts val="5175"/>
              </a:lnSpc>
              <a:buFont typeface="Arial"/>
              <a:buChar char="•"/>
            </a:pPr>
            <a:r>
              <a:rPr lang="en-US" sz="2300" b="1" spc="46">
                <a:solidFill>
                  <a:srgbClr val="21242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Always </a:t>
            </a:r>
            <a:r>
              <a:rPr lang="en-US" sz="2300" spc="46">
                <a:solidFill>
                  <a:srgbClr val="212423"/>
                </a:solidFill>
                <a:latin typeface="Montserrat"/>
                <a:ea typeface="Montserrat"/>
                <a:cs typeface="Montserrat"/>
                <a:sym typeface="Montserrat"/>
              </a:rPr>
              <a:t>add a recipient to the email. </a:t>
            </a:r>
          </a:p>
          <a:p>
            <a:pPr marL="496571" lvl="1" indent="-248285" algn="l">
              <a:lnSpc>
                <a:spcPts val="5175"/>
              </a:lnSpc>
              <a:buFont typeface="Arial"/>
              <a:buChar char="•"/>
            </a:pPr>
            <a:r>
              <a:rPr lang="en-US" sz="2300" spc="46">
                <a:solidFill>
                  <a:srgbClr val="212423"/>
                </a:solidFill>
                <a:latin typeface="Montserrat"/>
                <a:ea typeface="Montserrat"/>
                <a:cs typeface="Montserrat"/>
                <a:sym typeface="Montserrat"/>
              </a:rPr>
              <a:t>The email will be sent to </a:t>
            </a:r>
            <a:r>
              <a:rPr lang="en-US" sz="2300" b="1" spc="46">
                <a:solidFill>
                  <a:srgbClr val="21242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EVERYONE</a:t>
            </a:r>
            <a:r>
              <a:rPr lang="en-US" sz="2300" spc="46">
                <a:solidFill>
                  <a:srgbClr val="212423"/>
                </a:solidFill>
                <a:latin typeface="Montserrat"/>
                <a:ea typeface="Montserrat"/>
                <a:cs typeface="Montserrat"/>
                <a:sym typeface="Montserrat"/>
              </a:rPr>
              <a:t> in the “Sent To” line.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11778442" y="5319282"/>
            <a:ext cx="4420862" cy="378880"/>
            <a:chOff x="0" y="0"/>
            <a:chExt cx="1164342" cy="9978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164342" cy="99787"/>
            </a:xfrm>
            <a:custGeom>
              <a:avLst/>
              <a:gdLst/>
              <a:ahLst/>
              <a:cxnLst/>
              <a:rect l="l" t="t" r="r" b="b"/>
              <a:pathLst>
                <a:path w="1164342" h="99787">
                  <a:moveTo>
                    <a:pt x="0" y="0"/>
                  </a:moveTo>
                  <a:lnTo>
                    <a:pt x="1164342" y="0"/>
                  </a:lnTo>
                  <a:lnTo>
                    <a:pt x="1164342" y="99787"/>
                  </a:lnTo>
                  <a:lnTo>
                    <a:pt x="0" y="99787"/>
                  </a:lnTo>
                  <a:close/>
                </a:path>
              </a:pathLst>
            </a:custGeom>
            <a:solidFill>
              <a:srgbClr val="FDFBFB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1164342" cy="1378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0554548" y="7577946"/>
            <a:ext cx="5506758" cy="270291"/>
            <a:chOff x="0" y="0"/>
            <a:chExt cx="1450340" cy="7118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450340" cy="71188"/>
            </a:xfrm>
            <a:custGeom>
              <a:avLst/>
              <a:gdLst/>
              <a:ahLst/>
              <a:cxnLst/>
              <a:rect l="l" t="t" r="r" b="b"/>
              <a:pathLst>
                <a:path w="1450340" h="71188">
                  <a:moveTo>
                    <a:pt x="0" y="0"/>
                  </a:moveTo>
                  <a:lnTo>
                    <a:pt x="1450340" y="0"/>
                  </a:lnTo>
                  <a:lnTo>
                    <a:pt x="1450340" y="71188"/>
                  </a:lnTo>
                  <a:lnTo>
                    <a:pt x="0" y="71188"/>
                  </a:lnTo>
                  <a:close/>
                </a:path>
              </a:pathLst>
            </a:custGeom>
            <a:solidFill>
              <a:srgbClr val="F4F4F4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1450340" cy="1092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970317" y="-387984"/>
            <a:ext cx="9108240" cy="11043223"/>
            <a:chOff x="0" y="0"/>
            <a:chExt cx="2398878" cy="29085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98878" cy="2908503"/>
            </a:xfrm>
            <a:custGeom>
              <a:avLst/>
              <a:gdLst/>
              <a:ahLst/>
              <a:cxnLst/>
              <a:rect l="l" t="t" r="r" b="b"/>
              <a:pathLst>
                <a:path w="2398878" h="2908503">
                  <a:moveTo>
                    <a:pt x="0" y="0"/>
                  </a:moveTo>
                  <a:lnTo>
                    <a:pt x="2398878" y="0"/>
                  </a:lnTo>
                  <a:lnTo>
                    <a:pt x="2398878" y="2908503"/>
                  </a:lnTo>
                  <a:lnTo>
                    <a:pt x="0" y="2908503"/>
                  </a:lnTo>
                  <a:close/>
                </a:path>
              </a:pathLst>
            </a:custGeom>
            <a:solidFill>
              <a:srgbClr val="4D197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2398878" cy="29656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2475001"/>
            <a:ext cx="2197588" cy="2197588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D1979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>
            <a:off x="10767060" y="8268672"/>
            <a:ext cx="5182034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Freeform 9"/>
          <p:cNvSpPr/>
          <p:nvPr/>
        </p:nvSpPr>
        <p:spPr>
          <a:xfrm>
            <a:off x="1626955" y="3073256"/>
            <a:ext cx="1001077" cy="1001077"/>
          </a:xfrm>
          <a:custGeom>
            <a:avLst/>
            <a:gdLst/>
            <a:ahLst/>
            <a:cxnLst/>
            <a:rect l="l" t="t" r="r" b="b"/>
            <a:pathLst>
              <a:path w="1001077" h="1001077">
                <a:moveTo>
                  <a:pt x="0" y="0"/>
                </a:moveTo>
                <a:lnTo>
                  <a:pt x="1001077" y="0"/>
                </a:lnTo>
                <a:lnTo>
                  <a:pt x="1001077" y="1001077"/>
                </a:lnTo>
                <a:lnTo>
                  <a:pt x="0" y="10010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181540" y="2228408"/>
            <a:ext cx="12555417" cy="4221759"/>
          </a:xfrm>
          <a:custGeom>
            <a:avLst/>
            <a:gdLst/>
            <a:ahLst/>
            <a:cxnLst/>
            <a:rect l="l" t="t" r="r" b="b"/>
            <a:pathLst>
              <a:path w="12555417" h="4221759">
                <a:moveTo>
                  <a:pt x="0" y="0"/>
                </a:moveTo>
                <a:lnTo>
                  <a:pt x="12555417" y="0"/>
                </a:lnTo>
                <a:lnTo>
                  <a:pt x="12555417" y="4221759"/>
                </a:lnTo>
                <a:lnTo>
                  <a:pt x="0" y="42217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w="85725" cap="sq">
            <a:solidFill>
              <a:srgbClr val="E4E4E4"/>
            </a:solidFill>
            <a:prstDash val="solid"/>
            <a:miter/>
          </a:ln>
        </p:spPr>
      </p:sp>
      <p:sp>
        <p:nvSpPr>
          <p:cNvPr id="11" name="TextBox 11"/>
          <p:cNvSpPr txBox="1"/>
          <p:nvPr/>
        </p:nvSpPr>
        <p:spPr>
          <a:xfrm>
            <a:off x="709923" y="622671"/>
            <a:ext cx="7593019" cy="666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25"/>
              </a:lnSpc>
            </a:pPr>
            <a:r>
              <a:rPr lang="en-US" sz="45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Monitoring Your Contract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64347" y="6364442"/>
            <a:ext cx="3842085" cy="50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35"/>
              </a:lnSpc>
            </a:pPr>
            <a:r>
              <a:rPr lang="en-US" sz="2811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Check the History!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64347" y="7127604"/>
            <a:ext cx="8858154" cy="2431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13"/>
              </a:lnSpc>
            </a:pPr>
            <a:r>
              <a:rPr lang="en-US" sz="228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Beyond simply checking the status, Contract Requestors can also check the history.</a:t>
            </a:r>
          </a:p>
          <a:p>
            <a:pPr algn="l">
              <a:lnSpc>
                <a:spcPts val="2713"/>
              </a:lnSpc>
            </a:pPr>
            <a:endParaRPr lang="en-US" sz="228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2713"/>
              </a:lnSpc>
            </a:pPr>
            <a:r>
              <a:rPr lang="en-US" sz="228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Go to the Summary tab on the left and select </a:t>
            </a:r>
            <a:r>
              <a:rPr lang="en-US" sz="2280" b="1" i="1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History </a:t>
            </a:r>
            <a:r>
              <a:rPr lang="en-US" sz="228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in the top right.</a:t>
            </a:r>
          </a:p>
          <a:p>
            <a:pPr algn="l">
              <a:lnSpc>
                <a:spcPts val="2713"/>
              </a:lnSpc>
            </a:pPr>
            <a:endParaRPr lang="en-US" sz="228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2713"/>
              </a:lnSpc>
            </a:pPr>
            <a:r>
              <a:rPr lang="en-US" sz="228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Why specifically Summary?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6479889" cy="10287000"/>
            <a:chOff x="0" y="0"/>
            <a:chExt cx="1706637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06637" cy="2709333"/>
            </a:xfrm>
            <a:custGeom>
              <a:avLst/>
              <a:gdLst/>
              <a:ahLst/>
              <a:cxnLst/>
              <a:rect l="l" t="t" r="r" b="b"/>
              <a:pathLst>
                <a:path w="1706637" h="2709333">
                  <a:moveTo>
                    <a:pt x="0" y="0"/>
                  </a:moveTo>
                  <a:lnTo>
                    <a:pt x="1706637" y="0"/>
                  </a:lnTo>
                  <a:lnTo>
                    <a:pt x="1706637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4D197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706637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6837438" y="2014331"/>
            <a:ext cx="11301259" cy="5438731"/>
          </a:xfrm>
          <a:custGeom>
            <a:avLst/>
            <a:gdLst/>
            <a:ahLst/>
            <a:cxnLst/>
            <a:rect l="l" t="t" r="r" b="b"/>
            <a:pathLst>
              <a:path w="11301259" h="5438731">
                <a:moveTo>
                  <a:pt x="0" y="0"/>
                </a:moveTo>
                <a:lnTo>
                  <a:pt x="11301259" y="0"/>
                </a:lnTo>
                <a:lnTo>
                  <a:pt x="11301259" y="5438731"/>
                </a:lnTo>
                <a:lnTo>
                  <a:pt x="0" y="54387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951569" y="2977606"/>
            <a:ext cx="2522888" cy="1649338"/>
          </a:xfrm>
          <a:custGeom>
            <a:avLst/>
            <a:gdLst/>
            <a:ahLst/>
            <a:cxnLst/>
            <a:rect l="l" t="t" r="r" b="b"/>
            <a:pathLst>
              <a:path w="2522888" h="1649338">
                <a:moveTo>
                  <a:pt x="0" y="0"/>
                </a:moveTo>
                <a:lnTo>
                  <a:pt x="2522888" y="0"/>
                </a:lnTo>
                <a:lnTo>
                  <a:pt x="2522888" y="1649338"/>
                </a:lnTo>
                <a:lnTo>
                  <a:pt x="0" y="16493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837438" y="6602920"/>
            <a:ext cx="1186724" cy="775821"/>
          </a:xfrm>
          <a:custGeom>
            <a:avLst/>
            <a:gdLst/>
            <a:ahLst/>
            <a:cxnLst/>
            <a:rect l="l" t="t" r="r" b="b"/>
            <a:pathLst>
              <a:path w="1186724" h="775821">
                <a:moveTo>
                  <a:pt x="0" y="0"/>
                </a:moveTo>
                <a:lnTo>
                  <a:pt x="1186724" y="0"/>
                </a:lnTo>
                <a:lnTo>
                  <a:pt x="1186724" y="775821"/>
                </a:lnTo>
                <a:lnTo>
                  <a:pt x="0" y="7758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64963" y="1019175"/>
            <a:ext cx="5549963" cy="1838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 b="1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Executed Contracts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64963" y="4166870"/>
            <a:ext cx="5799539" cy="3453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20"/>
              </a:lnSpc>
            </a:pPr>
            <a:r>
              <a:rPr lang="en-US" sz="28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Once you see this header, you’re done! You can begin to use your services. </a:t>
            </a:r>
          </a:p>
          <a:p>
            <a:pPr algn="l">
              <a:lnSpc>
                <a:spcPts val="3920"/>
              </a:lnSpc>
            </a:pPr>
            <a:endParaRPr lang="en-US" sz="2800">
              <a:solidFill>
                <a:srgbClr val="FFFFFF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3920"/>
              </a:lnSpc>
            </a:pPr>
            <a:r>
              <a:rPr lang="en-US" sz="28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If you ever need a copy of your contract, go to Attachments and download the finalized PDF.  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79696" y="4283906"/>
            <a:ext cx="4066021" cy="4066021"/>
          </a:xfrm>
          <a:custGeom>
            <a:avLst/>
            <a:gdLst/>
            <a:ahLst/>
            <a:cxnLst/>
            <a:rect l="l" t="t" r="r" b="b"/>
            <a:pathLst>
              <a:path w="4066021" h="4066021">
                <a:moveTo>
                  <a:pt x="0" y="0"/>
                </a:moveTo>
                <a:lnTo>
                  <a:pt x="4066020" y="0"/>
                </a:lnTo>
                <a:lnTo>
                  <a:pt x="4066020" y="4066021"/>
                </a:lnTo>
                <a:lnTo>
                  <a:pt x="0" y="40660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790372" y="4283906"/>
            <a:ext cx="4066021" cy="4066021"/>
          </a:xfrm>
          <a:custGeom>
            <a:avLst/>
            <a:gdLst/>
            <a:ahLst/>
            <a:cxnLst/>
            <a:rect l="l" t="t" r="r" b="b"/>
            <a:pathLst>
              <a:path w="4066021" h="4066021">
                <a:moveTo>
                  <a:pt x="0" y="0"/>
                </a:moveTo>
                <a:lnTo>
                  <a:pt x="4066021" y="0"/>
                </a:lnTo>
                <a:lnTo>
                  <a:pt x="4066021" y="4066021"/>
                </a:lnTo>
                <a:lnTo>
                  <a:pt x="0" y="40660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352877" y="4283906"/>
            <a:ext cx="4066021" cy="4066021"/>
          </a:xfrm>
          <a:custGeom>
            <a:avLst/>
            <a:gdLst/>
            <a:ahLst/>
            <a:cxnLst/>
            <a:rect l="l" t="t" r="r" b="b"/>
            <a:pathLst>
              <a:path w="4066021" h="4066021">
                <a:moveTo>
                  <a:pt x="0" y="0"/>
                </a:moveTo>
                <a:lnTo>
                  <a:pt x="4066020" y="0"/>
                </a:lnTo>
                <a:lnTo>
                  <a:pt x="4066020" y="4066021"/>
                </a:lnTo>
                <a:lnTo>
                  <a:pt x="0" y="40660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915381" y="4283906"/>
            <a:ext cx="4066021" cy="4066021"/>
          </a:xfrm>
          <a:custGeom>
            <a:avLst/>
            <a:gdLst/>
            <a:ahLst/>
            <a:cxnLst/>
            <a:rect l="l" t="t" r="r" b="b"/>
            <a:pathLst>
              <a:path w="4066021" h="4066021">
                <a:moveTo>
                  <a:pt x="0" y="0"/>
                </a:moveTo>
                <a:lnTo>
                  <a:pt x="4066021" y="0"/>
                </a:lnTo>
                <a:lnTo>
                  <a:pt x="4066021" y="4066021"/>
                </a:lnTo>
                <a:lnTo>
                  <a:pt x="0" y="40660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77886" y="2745734"/>
            <a:ext cx="4066021" cy="1299823"/>
          </a:xfrm>
          <a:custGeom>
            <a:avLst/>
            <a:gdLst/>
            <a:ahLst/>
            <a:cxnLst/>
            <a:rect l="l" t="t" r="r" b="b"/>
            <a:pathLst>
              <a:path w="4066021" h="1299823">
                <a:moveTo>
                  <a:pt x="0" y="0"/>
                </a:moveTo>
                <a:lnTo>
                  <a:pt x="4066020" y="0"/>
                </a:lnTo>
                <a:lnTo>
                  <a:pt x="4066020" y="1299824"/>
                </a:lnTo>
                <a:lnTo>
                  <a:pt x="0" y="12998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36" b="-636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915381" y="2745734"/>
            <a:ext cx="4066021" cy="1299823"/>
          </a:xfrm>
          <a:custGeom>
            <a:avLst/>
            <a:gdLst/>
            <a:ahLst/>
            <a:cxnLst/>
            <a:rect l="l" t="t" r="r" b="b"/>
            <a:pathLst>
              <a:path w="4066021" h="1299823">
                <a:moveTo>
                  <a:pt x="0" y="0"/>
                </a:moveTo>
                <a:lnTo>
                  <a:pt x="4066021" y="0"/>
                </a:lnTo>
                <a:lnTo>
                  <a:pt x="4066021" y="1299824"/>
                </a:lnTo>
                <a:lnTo>
                  <a:pt x="0" y="12998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36" b="-636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352877" y="2745734"/>
            <a:ext cx="4066021" cy="1299823"/>
          </a:xfrm>
          <a:custGeom>
            <a:avLst/>
            <a:gdLst/>
            <a:ahLst/>
            <a:cxnLst/>
            <a:rect l="l" t="t" r="r" b="b"/>
            <a:pathLst>
              <a:path w="4066021" h="1299823">
                <a:moveTo>
                  <a:pt x="0" y="0"/>
                </a:moveTo>
                <a:lnTo>
                  <a:pt x="4066020" y="0"/>
                </a:lnTo>
                <a:lnTo>
                  <a:pt x="4066020" y="1299824"/>
                </a:lnTo>
                <a:lnTo>
                  <a:pt x="0" y="12998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36" b="-636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790372" y="2745734"/>
            <a:ext cx="4066021" cy="1299823"/>
          </a:xfrm>
          <a:custGeom>
            <a:avLst/>
            <a:gdLst/>
            <a:ahLst/>
            <a:cxnLst/>
            <a:rect l="l" t="t" r="r" b="b"/>
            <a:pathLst>
              <a:path w="4066021" h="1299823">
                <a:moveTo>
                  <a:pt x="0" y="0"/>
                </a:moveTo>
                <a:lnTo>
                  <a:pt x="4066021" y="0"/>
                </a:lnTo>
                <a:lnTo>
                  <a:pt x="4066021" y="1299824"/>
                </a:lnTo>
                <a:lnTo>
                  <a:pt x="0" y="12998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36" b="-636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370079" y="3118151"/>
            <a:ext cx="2300684" cy="459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799" b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Procurement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068024" y="3118151"/>
            <a:ext cx="1760736" cy="459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799" b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Contracts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883672" y="3146726"/>
            <a:ext cx="3192859" cy="459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799" b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Accounts Payable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5446748" y="3118151"/>
            <a:ext cx="753269" cy="459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799" b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Risk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83708" y="4737671"/>
            <a:ext cx="3273425" cy="312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</a:pPr>
            <a:r>
              <a:rPr lang="en-US" sz="2799" b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Supplier Request</a:t>
            </a:r>
          </a:p>
          <a:p>
            <a:pPr algn="ctr">
              <a:lnSpc>
                <a:spcPts val="3639"/>
              </a:lnSpc>
            </a:pPr>
            <a:r>
              <a:rPr lang="en-US" sz="2799" b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Supplier Portal</a:t>
            </a:r>
          </a:p>
          <a:p>
            <a:pPr algn="ctr">
              <a:lnSpc>
                <a:spcPts val="3639"/>
              </a:lnSpc>
            </a:pPr>
            <a:r>
              <a:rPr lang="en-US" sz="2799" b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Purchase Orders</a:t>
            </a:r>
          </a:p>
          <a:p>
            <a:pPr algn="ctr">
              <a:lnSpc>
                <a:spcPts val="3639"/>
              </a:lnSpc>
            </a:pPr>
            <a:r>
              <a:rPr lang="en-US" sz="2799" b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TCU Credit Cards</a:t>
            </a:r>
          </a:p>
          <a:p>
            <a:pPr algn="ctr">
              <a:lnSpc>
                <a:spcPts val="3639"/>
              </a:lnSpc>
            </a:pPr>
            <a:r>
              <a:rPr lang="en-US" sz="2799" b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Other payments</a:t>
            </a:r>
          </a:p>
          <a:p>
            <a:pPr algn="ctr">
              <a:lnSpc>
                <a:spcPts val="3639"/>
              </a:lnSpc>
            </a:pPr>
            <a:endParaRPr lang="en-US" sz="2799" b="1">
              <a:solidFill>
                <a:srgbClr val="000000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  <a:p>
            <a:pPr algn="ctr">
              <a:lnSpc>
                <a:spcPts val="2989"/>
              </a:lnSpc>
              <a:spcBef>
                <a:spcPct val="0"/>
              </a:spcBef>
            </a:pPr>
            <a:r>
              <a:rPr lang="en-US" sz="2299" b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procurement@tcu.edu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377461" y="5105400"/>
            <a:ext cx="3141861" cy="2491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</a:pPr>
            <a:r>
              <a:rPr lang="en-US" sz="2799" b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Contract Request</a:t>
            </a:r>
          </a:p>
          <a:p>
            <a:pPr algn="ctr">
              <a:lnSpc>
                <a:spcPts val="3639"/>
              </a:lnSpc>
            </a:pPr>
            <a:r>
              <a:rPr lang="en-US" sz="2799" b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Contract File</a:t>
            </a:r>
          </a:p>
          <a:p>
            <a:pPr algn="ctr">
              <a:lnSpc>
                <a:spcPts val="3639"/>
              </a:lnSpc>
            </a:pPr>
            <a:endParaRPr lang="en-US" sz="2799" b="1">
              <a:solidFill>
                <a:srgbClr val="000000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  <a:p>
            <a:pPr algn="ctr">
              <a:lnSpc>
                <a:spcPts val="2990"/>
              </a:lnSpc>
            </a:pPr>
            <a:r>
              <a:rPr lang="en-US" sz="2300" b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Contract_Questions</a:t>
            </a:r>
          </a:p>
          <a:p>
            <a:pPr algn="ctr">
              <a:lnSpc>
                <a:spcPts val="2990"/>
              </a:lnSpc>
            </a:pPr>
            <a:r>
              <a:rPr lang="en-US" sz="2300" b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@tcu.edu</a:t>
            </a:r>
          </a:p>
          <a:p>
            <a:pPr algn="ctr">
              <a:lnSpc>
                <a:spcPts val="2990"/>
              </a:lnSpc>
              <a:spcBef>
                <a:spcPct val="0"/>
              </a:spcBef>
            </a:pPr>
            <a:endParaRPr lang="en-US" sz="2300" b="1">
              <a:solidFill>
                <a:srgbClr val="000000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9714827" y="5051996"/>
            <a:ext cx="3332361" cy="2577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</a:pPr>
            <a:r>
              <a:rPr lang="en-US" sz="2799" b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Payment Requests</a:t>
            </a:r>
          </a:p>
          <a:p>
            <a:pPr algn="ctr">
              <a:lnSpc>
                <a:spcPts val="3639"/>
              </a:lnSpc>
            </a:pPr>
            <a:r>
              <a:rPr lang="en-US" sz="2799" b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Checks</a:t>
            </a:r>
          </a:p>
          <a:p>
            <a:pPr algn="ctr">
              <a:lnSpc>
                <a:spcPts val="3639"/>
              </a:lnSpc>
            </a:pPr>
            <a:r>
              <a:rPr lang="en-US" sz="2799" b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Other Payments</a:t>
            </a:r>
          </a:p>
          <a:p>
            <a:pPr algn="ctr">
              <a:lnSpc>
                <a:spcPts val="3639"/>
              </a:lnSpc>
            </a:pPr>
            <a:endParaRPr lang="en-US" sz="2799" b="1">
              <a:solidFill>
                <a:srgbClr val="000000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  <a:p>
            <a:pPr algn="ctr">
              <a:lnSpc>
                <a:spcPts val="2990"/>
              </a:lnSpc>
            </a:pPr>
            <a:r>
              <a:rPr lang="en-US" sz="2300" b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apinvoices@tcu.edu</a:t>
            </a:r>
          </a:p>
          <a:p>
            <a:pPr algn="ctr">
              <a:lnSpc>
                <a:spcPts val="2990"/>
              </a:lnSpc>
              <a:spcBef>
                <a:spcPct val="0"/>
              </a:spcBef>
            </a:pPr>
            <a:endParaRPr lang="en-US" sz="2300" b="1">
              <a:solidFill>
                <a:srgbClr val="000000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4602794" y="5269291"/>
            <a:ext cx="2441178" cy="1748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</a:pPr>
            <a:r>
              <a:rPr lang="en-US" sz="2799" b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Certificate of </a:t>
            </a:r>
          </a:p>
          <a:p>
            <a:pPr algn="ctr">
              <a:lnSpc>
                <a:spcPts val="3639"/>
              </a:lnSpc>
            </a:pPr>
            <a:r>
              <a:rPr lang="en-US" sz="2799" b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Insurance</a:t>
            </a:r>
          </a:p>
          <a:p>
            <a:pPr algn="ctr">
              <a:lnSpc>
                <a:spcPts val="3639"/>
              </a:lnSpc>
            </a:pPr>
            <a:endParaRPr lang="en-US" sz="2799" b="1">
              <a:solidFill>
                <a:srgbClr val="000000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  <a:p>
            <a:pPr algn="ctr">
              <a:lnSpc>
                <a:spcPts val="2990"/>
              </a:lnSpc>
            </a:pPr>
            <a:r>
              <a:rPr lang="en-US" sz="2300" b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askrisk@tcu.edu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068024" y="822953"/>
            <a:ext cx="5432425" cy="1217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79"/>
              </a:lnSpc>
              <a:spcBef>
                <a:spcPct val="0"/>
              </a:spcBef>
            </a:pPr>
            <a:r>
              <a:rPr lang="en-US" sz="7599" b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Questions?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74" b="-8928"/>
            </a:stretch>
          </a:blipFill>
        </p:spPr>
      </p:sp>
      <p:sp>
        <p:nvSpPr>
          <p:cNvPr id="3" name="TextBox 3"/>
          <p:cNvSpPr txBox="1"/>
          <p:nvPr/>
        </p:nvSpPr>
        <p:spPr>
          <a:xfrm rot="-347998">
            <a:off x="2022512" y="2687862"/>
            <a:ext cx="13775721" cy="30016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095"/>
              </a:lnSpc>
            </a:pPr>
            <a:r>
              <a:rPr lang="en-US" sz="32900">
                <a:solidFill>
                  <a:srgbClr val="FF0010"/>
                </a:solidFill>
                <a:latin typeface="Have Heart One"/>
                <a:ea typeface="Have Heart One"/>
                <a:cs typeface="Have Heart One"/>
                <a:sym typeface="Have Heart One"/>
              </a:rPr>
              <a:t>Congrats!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266830" y="0"/>
            <a:ext cx="5021170" cy="10287000"/>
            <a:chOff x="0" y="0"/>
            <a:chExt cx="1322448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22448" cy="2709333"/>
            </a:xfrm>
            <a:custGeom>
              <a:avLst/>
              <a:gdLst/>
              <a:ahLst/>
              <a:cxnLst/>
              <a:rect l="l" t="t" r="r" b="b"/>
              <a:pathLst>
                <a:path w="1322448" h="2709333">
                  <a:moveTo>
                    <a:pt x="0" y="0"/>
                  </a:moveTo>
                  <a:lnTo>
                    <a:pt x="1322448" y="0"/>
                  </a:lnTo>
                  <a:lnTo>
                    <a:pt x="132244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4D197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322448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595820" y="-1782102"/>
            <a:ext cx="3564204" cy="356420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ln w="952500" cap="sq">
              <a:solidFill>
                <a:srgbClr val="051D40">
                  <a:alpha val="15686"/>
                </a:srgbClr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966307" y="300249"/>
            <a:ext cx="8027935" cy="9598729"/>
            <a:chOff x="0" y="0"/>
            <a:chExt cx="8603361" cy="10286746"/>
          </a:xfrm>
        </p:grpSpPr>
        <p:sp>
          <p:nvSpPr>
            <p:cNvPr id="9" name="Freeform 9"/>
            <p:cNvSpPr/>
            <p:nvPr/>
          </p:nvSpPr>
          <p:spPr>
            <a:xfrm>
              <a:off x="-50" y="-127"/>
              <a:ext cx="8603411" cy="10286873"/>
            </a:xfrm>
            <a:custGeom>
              <a:avLst/>
              <a:gdLst/>
              <a:ahLst/>
              <a:cxnLst/>
              <a:rect l="l" t="t" r="r" b="b"/>
              <a:pathLst>
                <a:path w="8603411" h="10286873">
                  <a:moveTo>
                    <a:pt x="8603411" y="10251440"/>
                  </a:moveTo>
                  <a:cubicBezTo>
                    <a:pt x="8603411" y="10284587"/>
                    <a:pt x="8592743" y="10286873"/>
                    <a:pt x="8564930" y="10286873"/>
                  </a:cubicBezTo>
                  <a:cubicBezTo>
                    <a:pt x="5710351" y="10286238"/>
                    <a:pt x="2855899" y="10286238"/>
                    <a:pt x="1320" y="10286238"/>
                  </a:cubicBezTo>
                  <a:cubicBezTo>
                    <a:pt x="-2744" y="10272395"/>
                    <a:pt x="3606" y="10259822"/>
                    <a:pt x="6527" y="10246995"/>
                  </a:cubicBezTo>
                  <a:cubicBezTo>
                    <a:pt x="132003" y="9685401"/>
                    <a:pt x="257606" y="9123934"/>
                    <a:pt x="383463" y="8562467"/>
                  </a:cubicBezTo>
                  <a:cubicBezTo>
                    <a:pt x="562914" y="7761986"/>
                    <a:pt x="742746" y="6961632"/>
                    <a:pt x="922070" y="6161151"/>
                  </a:cubicBezTo>
                  <a:cubicBezTo>
                    <a:pt x="1143558" y="5172583"/>
                    <a:pt x="1364538" y="4184015"/>
                    <a:pt x="1585899" y="3195574"/>
                  </a:cubicBezTo>
                  <a:cubicBezTo>
                    <a:pt x="1810816" y="2191385"/>
                    <a:pt x="2035860" y="1187323"/>
                    <a:pt x="2261412" y="183261"/>
                  </a:cubicBezTo>
                  <a:cubicBezTo>
                    <a:pt x="2275128" y="122174"/>
                    <a:pt x="2283891" y="59690"/>
                    <a:pt x="2306116" y="635"/>
                  </a:cubicBezTo>
                  <a:cubicBezTo>
                    <a:pt x="4392472" y="635"/>
                    <a:pt x="6478828" y="635"/>
                    <a:pt x="8565184" y="0"/>
                  </a:cubicBezTo>
                  <a:cubicBezTo>
                    <a:pt x="8593505" y="0"/>
                    <a:pt x="8603157" y="3429"/>
                    <a:pt x="8603157" y="35814"/>
                  </a:cubicBezTo>
                  <a:cubicBezTo>
                    <a:pt x="8602395" y="3441065"/>
                    <a:pt x="8602395" y="6846316"/>
                    <a:pt x="8603411" y="10251440"/>
                  </a:cubicBezTo>
                  <a:close/>
                </a:path>
              </a:pathLst>
            </a:custGeom>
            <a:blipFill>
              <a:blip r:embed="rId2"/>
              <a:stretch>
                <a:fillRect l="-39647" r="-39647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14700679" y="7074186"/>
            <a:ext cx="5946973" cy="5946973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ln w="952500" cap="sq">
              <a:solidFill>
                <a:srgbClr val="FFFFFF">
                  <a:alpha val="15686"/>
                </a:srgbClr>
              </a:solidFill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1594175" y="8410948"/>
            <a:ext cx="11402164" cy="711357"/>
          </a:xfrm>
          <a:custGeom>
            <a:avLst/>
            <a:gdLst/>
            <a:ahLst/>
            <a:cxnLst/>
            <a:rect l="l" t="t" r="r" b="b"/>
            <a:pathLst>
              <a:path w="11402164" h="711357">
                <a:moveTo>
                  <a:pt x="0" y="0"/>
                </a:moveTo>
                <a:lnTo>
                  <a:pt x="11402164" y="0"/>
                </a:lnTo>
                <a:lnTo>
                  <a:pt x="11402164" y="711358"/>
                </a:lnTo>
                <a:lnTo>
                  <a:pt x="0" y="7113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16567"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1594175" y="5823581"/>
            <a:ext cx="7549825" cy="2385672"/>
            <a:chOff x="0" y="0"/>
            <a:chExt cx="1988431" cy="62832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988431" cy="628325"/>
            </a:xfrm>
            <a:custGeom>
              <a:avLst/>
              <a:gdLst/>
              <a:ahLst/>
              <a:cxnLst/>
              <a:rect l="l" t="t" r="r" b="b"/>
              <a:pathLst>
                <a:path w="1988431" h="628325">
                  <a:moveTo>
                    <a:pt x="14356" y="0"/>
                  </a:moveTo>
                  <a:lnTo>
                    <a:pt x="1974075" y="0"/>
                  </a:lnTo>
                  <a:cubicBezTo>
                    <a:pt x="1977883" y="0"/>
                    <a:pt x="1981534" y="1513"/>
                    <a:pt x="1984227" y="4205"/>
                  </a:cubicBezTo>
                  <a:cubicBezTo>
                    <a:pt x="1986919" y="6897"/>
                    <a:pt x="1988431" y="10549"/>
                    <a:pt x="1988431" y="14356"/>
                  </a:cubicBezTo>
                  <a:lnTo>
                    <a:pt x="1988431" y="613969"/>
                  </a:lnTo>
                  <a:cubicBezTo>
                    <a:pt x="1988431" y="617776"/>
                    <a:pt x="1986919" y="621428"/>
                    <a:pt x="1984227" y="624120"/>
                  </a:cubicBezTo>
                  <a:cubicBezTo>
                    <a:pt x="1981534" y="626813"/>
                    <a:pt x="1977883" y="628325"/>
                    <a:pt x="1974075" y="628325"/>
                  </a:cubicBezTo>
                  <a:lnTo>
                    <a:pt x="14356" y="628325"/>
                  </a:lnTo>
                  <a:cubicBezTo>
                    <a:pt x="10549" y="628325"/>
                    <a:pt x="6897" y="626813"/>
                    <a:pt x="4205" y="624120"/>
                  </a:cubicBezTo>
                  <a:cubicBezTo>
                    <a:pt x="1513" y="621428"/>
                    <a:pt x="0" y="617776"/>
                    <a:pt x="0" y="613969"/>
                  </a:cubicBezTo>
                  <a:lnTo>
                    <a:pt x="0" y="14356"/>
                  </a:lnTo>
                  <a:cubicBezTo>
                    <a:pt x="0" y="10549"/>
                    <a:pt x="1513" y="6897"/>
                    <a:pt x="4205" y="4205"/>
                  </a:cubicBezTo>
                  <a:cubicBezTo>
                    <a:pt x="6897" y="1513"/>
                    <a:pt x="10549" y="0"/>
                    <a:pt x="14356" y="0"/>
                  </a:cubicBezTo>
                  <a:close/>
                </a:path>
              </a:pathLst>
            </a:custGeom>
            <a:solidFill>
              <a:srgbClr val="4D1979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1988431" cy="666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5664574" y="5242396"/>
            <a:ext cx="3309856" cy="1162370"/>
            <a:chOff x="0" y="0"/>
            <a:chExt cx="1209828" cy="424873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209828" cy="424873"/>
            </a:xfrm>
            <a:custGeom>
              <a:avLst/>
              <a:gdLst/>
              <a:ahLst/>
              <a:cxnLst/>
              <a:rect l="l" t="t" r="r" b="b"/>
              <a:pathLst>
                <a:path w="1209828" h="424873">
                  <a:moveTo>
                    <a:pt x="107596" y="0"/>
                  </a:moveTo>
                  <a:lnTo>
                    <a:pt x="1102231" y="0"/>
                  </a:lnTo>
                  <a:cubicBezTo>
                    <a:pt x="1130768" y="0"/>
                    <a:pt x="1158135" y="11336"/>
                    <a:pt x="1178314" y="31514"/>
                  </a:cubicBezTo>
                  <a:cubicBezTo>
                    <a:pt x="1198492" y="51692"/>
                    <a:pt x="1209828" y="79060"/>
                    <a:pt x="1209828" y="107596"/>
                  </a:cubicBezTo>
                  <a:lnTo>
                    <a:pt x="1209828" y="317276"/>
                  </a:lnTo>
                  <a:cubicBezTo>
                    <a:pt x="1209828" y="345813"/>
                    <a:pt x="1198492" y="373180"/>
                    <a:pt x="1178314" y="393358"/>
                  </a:cubicBezTo>
                  <a:cubicBezTo>
                    <a:pt x="1158135" y="413537"/>
                    <a:pt x="1130768" y="424873"/>
                    <a:pt x="1102231" y="424873"/>
                  </a:cubicBezTo>
                  <a:lnTo>
                    <a:pt x="107596" y="424873"/>
                  </a:lnTo>
                  <a:cubicBezTo>
                    <a:pt x="79060" y="424873"/>
                    <a:pt x="51692" y="413537"/>
                    <a:pt x="31514" y="393358"/>
                  </a:cubicBezTo>
                  <a:cubicBezTo>
                    <a:pt x="11336" y="373180"/>
                    <a:pt x="0" y="345813"/>
                    <a:pt x="0" y="317276"/>
                  </a:cubicBezTo>
                  <a:lnTo>
                    <a:pt x="0" y="107596"/>
                  </a:lnTo>
                  <a:cubicBezTo>
                    <a:pt x="0" y="79060"/>
                    <a:pt x="11336" y="51692"/>
                    <a:pt x="31514" y="31514"/>
                  </a:cubicBezTo>
                  <a:cubicBezTo>
                    <a:pt x="51692" y="11336"/>
                    <a:pt x="79060" y="0"/>
                    <a:pt x="107596" y="0"/>
                  </a:cubicBezTo>
                  <a:close/>
                </a:path>
              </a:pathLst>
            </a:custGeom>
            <a:solidFill>
              <a:srgbClr val="A195AC"/>
            </a:solidFill>
            <a:ln cap="rnd">
              <a:noFill/>
              <a:prstDash val="solid"/>
              <a:round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66675"/>
              <a:ext cx="1209828" cy="49154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ctr">
                <a:lnSpc>
                  <a:spcPts val="3480"/>
                </a:lnSpc>
                <a:spcBef>
                  <a:spcPct val="0"/>
                </a:spcBef>
              </a:pPr>
              <a:r>
                <a:rPr lang="en-US" sz="2486" b="1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Supplier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758738" y="5242396"/>
            <a:ext cx="3309856" cy="1162370"/>
            <a:chOff x="0" y="0"/>
            <a:chExt cx="1209828" cy="424873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209828" cy="424873"/>
            </a:xfrm>
            <a:custGeom>
              <a:avLst/>
              <a:gdLst/>
              <a:ahLst/>
              <a:cxnLst/>
              <a:rect l="l" t="t" r="r" b="b"/>
              <a:pathLst>
                <a:path w="1209828" h="424873">
                  <a:moveTo>
                    <a:pt x="107596" y="0"/>
                  </a:moveTo>
                  <a:lnTo>
                    <a:pt x="1102231" y="0"/>
                  </a:lnTo>
                  <a:cubicBezTo>
                    <a:pt x="1130768" y="0"/>
                    <a:pt x="1158135" y="11336"/>
                    <a:pt x="1178314" y="31514"/>
                  </a:cubicBezTo>
                  <a:cubicBezTo>
                    <a:pt x="1198492" y="51692"/>
                    <a:pt x="1209828" y="79060"/>
                    <a:pt x="1209828" y="107596"/>
                  </a:cubicBezTo>
                  <a:lnTo>
                    <a:pt x="1209828" y="317276"/>
                  </a:lnTo>
                  <a:cubicBezTo>
                    <a:pt x="1209828" y="345813"/>
                    <a:pt x="1198492" y="373180"/>
                    <a:pt x="1178314" y="393358"/>
                  </a:cubicBezTo>
                  <a:cubicBezTo>
                    <a:pt x="1158135" y="413537"/>
                    <a:pt x="1130768" y="424873"/>
                    <a:pt x="1102231" y="424873"/>
                  </a:cubicBezTo>
                  <a:lnTo>
                    <a:pt x="107596" y="424873"/>
                  </a:lnTo>
                  <a:cubicBezTo>
                    <a:pt x="79060" y="424873"/>
                    <a:pt x="51692" y="413537"/>
                    <a:pt x="31514" y="393358"/>
                  </a:cubicBezTo>
                  <a:cubicBezTo>
                    <a:pt x="11336" y="373180"/>
                    <a:pt x="0" y="345813"/>
                    <a:pt x="0" y="317276"/>
                  </a:cubicBezTo>
                  <a:lnTo>
                    <a:pt x="0" y="107596"/>
                  </a:lnTo>
                  <a:cubicBezTo>
                    <a:pt x="0" y="79060"/>
                    <a:pt x="11336" y="51692"/>
                    <a:pt x="31514" y="31514"/>
                  </a:cubicBezTo>
                  <a:cubicBezTo>
                    <a:pt x="51692" y="11336"/>
                    <a:pt x="79060" y="0"/>
                    <a:pt x="107596" y="0"/>
                  </a:cubicBezTo>
                  <a:close/>
                </a:path>
              </a:pathLst>
            </a:custGeom>
            <a:solidFill>
              <a:srgbClr val="A195AC"/>
            </a:solidFill>
            <a:ln cap="rnd">
              <a:noFill/>
              <a:prstDash val="solid"/>
              <a:round/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0" y="-66675"/>
              <a:ext cx="1209828" cy="49154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ctr">
                <a:lnSpc>
                  <a:spcPts val="3480"/>
                </a:lnSpc>
                <a:spcBef>
                  <a:spcPct val="0"/>
                </a:spcBef>
              </a:pPr>
              <a:r>
                <a:rPr lang="en-US" sz="2486" b="1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Contracts Team</a:t>
              </a:r>
            </a:p>
          </p:txBody>
        </p:sp>
      </p:grpSp>
      <p:sp>
        <p:nvSpPr>
          <p:cNvPr id="23" name="Freeform 23"/>
          <p:cNvSpPr/>
          <p:nvPr/>
        </p:nvSpPr>
        <p:spPr>
          <a:xfrm rot="5400000">
            <a:off x="3977364" y="6405147"/>
            <a:ext cx="3071638" cy="753947"/>
          </a:xfrm>
          <a:custGeom>
            <a:avLst/>
            <a:gdLst/>
            <a:ahLst/>
            <a:cxnLst/>
            <a:rect l="l" t="t" r="r" b="b"/>
            <a:pathLst>
              <a:path w="3071638" h="753947">
                <a:moveTo>
                  <a:pt x="0" y="0"/>
                </a:moveTo>
                <a:lnTo>
                  <a:pt x="3071638" y="0"/>
                </a:lnTo>
                <a:lnTo>
                  <a:pt x="3071638" y="753947"/>
                </a:lnTo>
                <a:lnTo>
                  <a:pt x="0" y="7539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5964508" y="6457184"/>
            <a:ext cx="2661498" cy="1481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334"/>
              </a:lnSpc>
              <a:spcBef>
                <a:spcPct val="0"/>
              </a:spcBef>
            </a:pPr>
            <a:r>
              <a:rPr lang="en-US" sz="1667" spc="-33">
                <a:solidFill>
                  <a:srgbClr val="FDFDFD"/>
                </a:solidFill>
                <a:latin typeface="Poppins"/>
                <a:ea typeface="Poppins"/>
                <a:cs typeface="Poppins"/>
                <a:sym typeface="Poppins"/>
              </a:rPr>
              <a:t>Their job is to make a profit and sell you their product with as little liability </a:t>
            </a:r>
            <a:r>
              <a:rPr lang="en-US" sz="1667" b="1" u="sng" spc="-33">
                <a:solidFill>
                  <a:srgbClr val="FDFDFD"/>
                </a:solidFill>
                <a:latin typeface="Poppins Bold"/>
                <a:ea typeface="Poppins Bold"/>
                <a:cs typeface="Poppins Bold"/>
                <a:sym typeface="Poppins Bold"/>
              </a:rPr>
              <a:t>TO THEM</a:t>
            </a:r>
            <a:r>
              <a:rPr lang="en-US" sz="1667" spc="-33">
                <a:solidFill>
                  <a:srgbClr val="FDFDFD"/>
                </a:solidFill>
                <a:latin typeface="Poppins"/>
                <a:ea typeface="Poppins"/>
                <a:cs typeface="Poppins"/>
                <a:sym typeface="Poppins"/>
              </a:rPr>
              <a:t> as possible.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2104880" y="6457184"/>
            <a:ext cx="2752803" cy="11863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334"/>
              </a:lnSpc>
              <a:spcBef>
                <a:spcPct val="0"/>
              </a:spcBef>
            </a:pPr>
            <a:r>
              <a:rPr lang="en-US" sz="1667" spc="-33">
                <a:solidFill>
                  <a:srgbClr val="FDFDFD"/>
                </a:solidFill>
                <a:latin typeface="Poppins"/>
                <a:ea typeface="Poppins"/>
                <a:cs typeface="Poppins"/>
                <a:sym typeface="Poppins"/>
              </a:rPr>
              <a:t>Our job is to make sure you make your purchase with as little liability </a:t>
            </a:r>
            <a:r>
              <a:rPr lang="en-US" sz="1667" b="1" u="sng" spc="-33">
                <a:solidFill>
                  <a:srgbClr val="FDFDFD"/>
                </a:solidFill>
                <a:latin typeface="Poppins Bold"/>
                <a:ea typeface="Poppins Bold"/>
                <a:cs typeface="Poppins Bold"/>
                <a:sym typeface="Poppins Bold"/>
              </a:rPr>
              <a:t>TO TCU</a:t>
            </a:r>
            <a:r>
              <a:rPr lang="en-US" sz="1667" spc="-33">
                <a:solidFill>
                  <a:srgbClr val="FDFDFD"/>
                </a:solidFill>
                <a:latin typeface="Poppins"/>
                <a:ea typeface="Poppins"/>
                <a:cs typeface="Poppins"/>
                <a:sym typeface="Poppins"/>
              </a:rPr>
              <a:t> as possible.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186282" y="534993"/>
            <a:ext cx="11844256" cy="3957183"/>
            <a:chOff x="0" y="0"/>
            <a:chExt cx="15792342" cy="5276244"/>
          </a:xfrm>
        </p:grpSpPr>
        <p:sp>
          <p:nvSpPr>
            <p:cNvPr id="27" name="TextBox 27"/>
            <p:cNvSpPr txBox="1"/>
            <p:nvPr/>
          </p:nvSpPr>
          <p:spPr>
            <a:xfrm>
              <a:off x="0" y="295275"/>
              <a:ext cx="15792342" cy="33534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260"/>
                </a:lnSpc>
              </a:pPr>
              <a:r>
                <a:rPr lang="en-US" sz="10289" b="1" spc="-637">
                  <a:solidFill>
                    <a:srgbClr val="4D1979"/>
                  </a:solidFill>
                  <a:latin typeface="Playfair Display Bold"/>
                  <a:ea typeface="Playfair Display Bold"/>
                  <a:cs typeface="Playfair Display Bold"/>
                  <a:sym typeface="Playfair Display Bold"/>
                </a:rPr>
                <a:t>...WITH AS LITTLE RISK TO TCU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 rot="-301391">
              <a:off x="1326371" y="3565893"/>
              <a:ext cx="12318457" cy="11733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175"/>
                </a:lnSpc>
              </a:pPr>
              <a:r>
                <a:rPr lang="en-US" sz="5519" i="1" spc="99">
                  <a:solidFill>
                    <a:srgbClr val="000000"/>
                  </a:solidFill>
                  <a:latin typeface="Playfair Display Italics"/>
                  <a:ea typeface="Playfair Display Italics"/>
                  <a:cs typeface="Playfair Display Italics"/>
                  <a:sym typeface="Playfair Display Italics"/>
                </a:rPr>
                <a:t>AS POSSIBLE!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96907" y="2454582"/>
            <a:ext cx="13071933" cy="7719183"/>
          </a:xfrm>
          <a:custGeom>
            <a:avLst/>
            <a:gdLst/>
            <a:ahLst/>
            <a:cxnLst/>
            <a:rect l="l" t="t" r="r" b="b"/>
            <a:pathLst>
              <a:path w="13071933" h="7719183">
                <a:moveTo>
                  <a:pt x="0" y="0"/>
                </a:moveTo>
                <a:lnTo>
                  <a:pt x="13071933" y="0"/>
                </a:lnTo>
                <a:lnTo>
                  <a:pt x="13071933" y="7719183"/>
                </a:lnTo>
                <a:lnTo>
                  <a:pt x="0" y="77191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078" t="-32891" r="-4820" b="-3264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0679757" y="1123722"/>
            <a:ext cx="13570570" cy="9242759"/>
            <a:chOff x="0" y="0"/>
            <a:chExt cx="5475623" cy="372938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475623" cy="3729384"/>
            </a:xfrm>
            <a:custGeom>
              <a:avLst/>
              <a:gdLst/>
              <a:ahLst/>
              <a:cxnLst/>
              <a:rect l="l" t="t" r="r" b="b"/>
              <a:pathLst>
                <a:path w="5475623" h="3729384">
                  <a:moveTo>
                    <a:pt x="3322462" y="3729384"/>
                  </a:moveTo>
                  <a:lnTo>
                    <a:pt x="0" y="3729384"/>
                  </a:lnTo>
                  <a:lnTo>
                    <a:pt x="2153161" y="0"/>
                  </a:lnTo>
                  <a:lnTo>
                    <a:pt x="5475623" y="0"/>
                  </a:lnTo>
                  <a:lnTo>
                    <a:pt x="3322462" y="3729384"/>
                  </a:lnTo>
                  <a:close/>
                </a:path>
              </a:pathLst>
            </a:custGeom>
            <a:solidFill>
              <a:srgbClr val="E8223B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5475623" cy="3729384"/>
            </a:xfrm>
            <a:custGeom>
              <a:avLst/>
              <a:gdLst/>
              <a:ahLst/>
              <a:cxnLst/>
              <a:rect l="l" t="t" r="r" b="b"/>
              <a:pathLst>
                <a:path w="5475623" h="3729384">
                  <a:moveTo>
                    <a:pt x="3322462" y="3729384"/>
                  </a:moveTo>
                  <a:lnTo>
                    <a:pt x="0" y="3729384"/>
                  </a:lnTo>
                  <a:lnTo>
                    <a:pt x="2153161" y="0"/>
                  </a:lnTo>
                  <a:lnTo>
                    <a:pt x="5475623" y="0"/>
                  </a:lnTo>
                  <a:lnTo>
                    <a:pt x="3322462" y="3729384"/>
                  </a:lnTo>
                  <a:close/>
                </a:path>
              </a:pathLst>
            </a:custGeom>
            <a:blipFill>
              <a:blip r:embed="rId3"/>
              <a:stretch>
                <a:fillRect l="-1081" r="-1081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 rot="-10800000">
            <a:off x="14447117" y="-331087"/>
            <a:ext cx="7681766" cy="3540443"/>
            <a:chOff x="0" y="0"/>
            <a:chExt cx="406400" cy="18730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06400" cy="187305"/>
            </a:xfrm>
            <a:custGeom>
              <a:avLst/>
              <a:gdLst/>
              <a:ahLst/>
              <a:cxnLst/>
              <a:rect l="l" t="t" r="r" b="b"/>
              <a:pathLst>
                <a:path w="406400" h="187305">
                  <a:moveTo>
                    <a:pt x="203200" y="0"/>
                  </a:moveTo>
                  <a:lnTo>
                    <a:pt x="203200" y="0"/>
                  </a:lnTo>
                  <a:lnTo>
                    <a:pt x="406400" y="187305"/>
                  </a:lnTo>
                  <a:lnTo>
                    <a:pt x="0" y="1873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4D1979">
                <a:alpha val="80000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127000" y="-38100"/>
              <a:ext cx="152400" cy="2254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28700" y="602330"/>
            <a:ext cx="12627597" cy="1673610"/>
            <a:chOff x="0" y="0"/>
            <a:chExt cx="16836795" cy="2231480"/>
          </a:xfrm>
        </p:grpSpPr>
        <p:sp>
          <p:nvSpPr>
            <p:cNvPr id="10" name="TextBox 10"/>
            <p:cNvSpPr txBox="1"/>
            <p:nvPr/>
          </p:nvSpPr>
          <p:spPr>
            <a:xfrm>
              <a:off x="0" y="516980"/>
              <a:ext cx="16836795" cy="1714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0199"/>
                </a:lnSpc>
              </a:pPr>
              <a:r>
                <a:rPr lang="en-US" sz="8499" b="1">
                  <a:solidFill>
                    <a:srgbClr val="4D1979"/>
                  </a:solidFill>
                  <a:latin typeface="TT Hoves Bold"/>
                  <a:ea typeface="TT Hoves Bold"/>
                  <a:cs typeface="TT Hoves Bold"/>
                  <a:sym typeface="TT Hoves Bold"/>
                </a:rPr>
                <a:t>a Contract?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76200"/>
              <a:ext cx="13798468" cy="8585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459"/>
                </a:lnSpc>
              </a:pPr>
              <a:r>
                <a:rPr lang="en-US" sz="3899">
                  <a:solidFill>
                    <a:srgbClr val="2A2E3A"/>
                  </a:solidFill>
                  <a:latin typeface="Bukhari Script"/>
                  <a:ea typeface="Bukhari Script"/>
                  <a:cs typeface="Bukhari Script"/>
                  <a:sym typeface="Bukhari Script"/>
                </a:rPr>
                <a:t>When do we need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700000">
            <a:off x="-6708426" y="1007040"/>
            <a:ext cx="11641929" cy="11641929"/>
          </a:xfrm>
          <a:custGeom>
            <a:avLst/>
            <a:gdLst/>
            <a:ahLst/>
            <a:cxnLst/>
            <a:rect l="l" t="t" r="r" b="b"/>
            <a:pathLst>
              <a:path w="11641929" h="11641929">
                <a:moveTo>
                  <a:pt x="0" y="0"/>
                </a:moveTo>
                <a:lnTo>
                  <a:pt x="11641929" y="0"/>
                </a:lnTo>
                <a:lnTo>
                  <a:pt x="11641929" y="11641929"/>
                </a:lnTo>
                <a:lnTo>
                  <a:pt x="0" y="116419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999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 rot="-2700000">
            <a:off x="-6377009" y="1338457"/>
            <a:ext cx="10863149" cy="10863149"/>
            <a:chOff x="0" y="0"/>
            <a:chExt cx="2041549" cy="204154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41549" cy="2041549"/>
            </a:xfrm>
            <a:custGeom>
              <a:avLst/>
              <a:gdLst/>
              <a:ahLst/>
              <a:cxnLst/>
              <a:rect l="l" t="t" r="r" b="b"/>
              <a:pathLst>
                <a:path w="2041549" h="2041549">
                  <a:moveTo>
                    <a:pt x="71268" y="0"/>
                  </a:moveTo>
                  <a:lnTo>
                    <a:pt x="1970282" y="0"/>
                  </a:lnTo>
                  <a:cubicBezTo>
                    <a:pt x="1989183" y="0"/>
                    <a:pt x="2007310" y="7509"/>
                    <a:pt x="2020675" y="20874"/>
                  </a:cubicBezTo>
                  <a:cubicBezTo>
                    <a:pt x="2034041" y="34239"/>
                    <a:pt x="2041549" y="52366"/>
                    <a:pt x="2041549" y="71268"/>
                  </a:cubicBezTo>
                  <a:lnTo>
                    <a:pt x="2041549" y="1970282"/>
                  </a:lnTo>
                  <a:cubicBezTo>
                    <a:pt x="2041549" y="2009642"/>
                    <a:pt x="2009642" y="2041549"/>
                    <a:pt x="1970282" y="2041549"/>
                  </a:cubicBezTo>
                  <a:lnTo>
                    <a:pt x="71268" y="2041549"/>
                  </a:lnTo>
                  <a:cubicBezTo>
                    <a:pt x="31908" y="2041549"/>
                    <a:pt x="0" y="2009642"/>
                    <a:pt x="0" y="1970282"/>
                  </a:cubicBezTo>
                  <a:lnTo>
                    <a:pt x="0" y="71268"/>
                  </a:lnTo>
                  <a:cubicBezTo>
                    <a:pt x="0" y="31908"/>
                    <a:pt x="31908" y="0"/>
                    <a:pt x="7126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041549" cy="20796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2700000">
            <a:off x="3826817" y="519180"/>
            <a:ext cx="5636927" cy="605970"/>
          </a:xfrm>
          <a:custGeom>
            <a:avLst/>
            <a:gdLst/>
            <a:ahLst/>
            <a:cxnLst/>
            <a:rect l="l" t="t" r="r" b="b"/>
            <a:pathLst>
              <a:path w="5636927" h="605970">
                <a:moveTo>
                  <a:pt x="0" y="0"/>
                </a:moveTo>
                <a:lnTo>
                  <a:pt x="5636927" y="0"/>
                </a:lnTo>
                <a:lnTo>
                  <a:pt x="5636927" y="605969"/>
                </a:lnTo>
                <a:lnTo>
                  <a:pt x="0" y="6059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 rot="-8100000">
            <a:off x="5876289" y="161638"/>
            <a:ext cx="4275519" cy="1410169"/>
            <a:chOff x="0" y="0"/>
            <a:chExt cx="1273995" cy="42019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273995" cy="420194"/>
            </a:xfrm>
            <a:custGeom>
              <a:avLst/>
              <a:gdLst/>
              <a:ahLst/>
              <a:cxnLst/>
              <a:rect l="l" t="t" r="r" b="b"/>
              <a:pathLst>
                <a:path w="1273995" h="420194">
                  <a:moveTo>
                    <a:pt x="0" y="0"/>
                  </a:moveTo>
                  <a:lnTo>
                    <a:pt x="1273995" y="0"/>
                  </a:lnTo>
                  <a:lnTo>
                    <a:pt x="1273995" y="420194"/>
                  </a:lnTo>
                  <a:lnTo>
                    <a:pt x="0" y="420194"/>
                  </a:lnTo>
                  <a:close/>
                </a:path>
              </a:pathLst>
            </a:custGeom>
            <a:solidFill>
              <a:srgbClr val="4C1A77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273995" cy="4582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rot="2700000">
            <a:off x="4743053" y="-287989"/>
            <a:ext cx="5636927" cy="605970"/>
          </a:xfrm>
          <a:custGeom>
            <a:avLst/>
            <a:gdLst/>
            <a:ahLst/>
            <a:cxnLst/>
            <a:rect l="l" t="t" r="r" b="b"/>
            <a:pathLst>
              <a:path w="5636927" h="605970">
                <a:moveTo>
                  <a:pt x="0" y="0"/>
                </a:moveTo>
                <a:lnTo>
                  <a:pt x="5636926" y="0"/>
                </a:lnTo>
                <a:lnTo>
                  <a:pt x="5636926" y="605970"/>
                </a:lnTo>
                <a:lnTo>
                  <a:pt x="0" y="6059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 rot="-8100000">
            <a:off x="6778257" y="-611085"/>
            <a:ext cx="4275519" cy="1369813"/>
            <a:chOff x="0" y="0"/>
            <a:chExt cx="1273995" cy="40816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273995" cy="408169"/>
            </a:xfrm>
            <a:custGeom>
              <a:avLst/>
              <a:gdLst/>
              <a:ahLst/>
              <a:cxnLst/>
              <a:rect l="l" t="t" r="r" b="b"/>
              <a:pathLst>
                <a:path w="1273995" h="408169">
                  <a:moveTo>
                    <a:pt x="0" y="0"/>
                  </a:moveTo>
                  <a:lnTo>
                    <a:pt x="1273995" y="0"/>
                  </a:lnTo>
                  <a:lnTo>
                    <a:pt x="1273995" y="408169"/>
                  </a:lnTo>
                  <a:lnTo>
                    <a:pt x="0" y="408169"/>
                  </a:lnTo>
                  <a:close/>
                </a:path>
              </a:pathLst>
            </a:custGeom>
            <a:solidFill>
              <a:srgbClr val="A195AC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273995" cy="4462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-2700000">
            <a:off x="9562903" y="-1975037"/>
            <a:ext cx="11641929" cy="11641929"/>
          </a:xfrm>
          <a:custGeom>
            <a:avLst/>
            <a:gdLst/>
            <a:ahLst/>
            <a:cxnLst/>
            <a:rect l="l" t="t" r="r" b="b"/>
            <a:pathLst>
              <a:path w="11641929" h="11641929">
                <a:moveTo>
                  <a:pt x="0" y="0"/>
                </a:moveTo>
                <a:lnTo>
                  <a:pt x="11641929" y="0"/>
                </a:lnTo>
                <a:lnTo>
                  <a:pt x="11641929" y="11641930"/>
                </a:lnTo>
                <a:lnTo>
                  <a:pt x="0" y="116419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8000"/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 rot="-2700000">
            <a:off x="9894321" y="-1643619"/>
            <a:ext cx="10863149" cy="10863149"/>
            <a:chOff x="0" y="0"/>
            <a:chExt cx="2041549" cy="204154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041549" cy="2041549"/>
            </a:xfrm>
            <a:custGeom>
              <a:avLst/>
              <a:gdLst/>
              <a:ahLst/>
              <a:cxnLst/>
              <a:rect l="l" t="t" r="r" b="b"/>
              <a:pathLst>
                <a:path w="2041549" h="2041549">
                  <a:moveTo>
                    <a:pt x="71268" y="0"/>
                  </a:moveTo>
                  <a:lnTo>
                    <a:pt x="1970282" y="0"/>
                  </a:lnTo>
                  <a:cubicBezTo>
                    <a:pt x="1989183" y="0"/>
                    <a:pt x="2007310" y="7509"/>
                    <a:pt x="2020675" y="20874"/>
                  </a:cubicBezTo>
                  <a:cubicBezTo>
                    <a:pt x="2034041" y="34239"/>
                    <a:pt x="2041549" y="52366"/>
                    <a:pt x="2041549" y="71268"/>
                  </a:cubicBezTo>
                  <a:lnTo>
                    <a:pt x="2041549" y="1970282"/>
                  </a:lnTo>
                  <a:cubicBezTo>
                    <a:pt x="2041549" y="2009642"/>
                    <a:pt x="2009642" y="2041549"/>
                    <a:pt x="1970282" y="2041549"/>
                  </a:cubicBezTo>
                  <a:lnTo>
                    <a:pt x="71268" y="2041549"/>
                  </a:lnTo>
                  <a:cubicBezTo>
                    <a:pt x="31908" y="2041549"/>
                    <a:pt x="0" y="2009642"/>
                    <a:pt x="0" y="1970282"/>
                  </a:cubicBezTo>
                  <a:lnTo>
                    <a:pt x="0" y="71268"/>
                  </a:lnTo>
                  <a:cubicBezTo>
                    <a:pt x="0" y="31908"/>
                    <a:pt x="31908" y="0"/>
                    <a:pt x="7126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2041549" cy="20796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8624254" y="-2913686"/>
            <a:ext cx="13403282" cy="13403282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14834" y="14834"/>
              <a:ext cx="783132" cy="783132"/>
            </a:xfrm>
            <a:custGeom>
              <a:avLst/>
              <a:gdLst/>
              <a:ahLst/>
              <a:cxnLst/>
              <a:rect l="l" t="t" r="r" b="b"/>
              <a:pathLst>
                <a:path w="783132" h="783132">
                  <a:moveTo>
                    <a:pt x="416889" y="10489"/>
                  </a:moveTo>
                  <a:lnTo>
                    <a:pt x="772643" y="366243"/>
                  </a:lnTo>
                  <a:cubicBezTo>
                    <a:pt x="779359" y="372959"/>
                    <a:pt x="783132" y="382068"/>
                    <a:pt x="783132" y="391566"/>
                  </a:cubicBezTo>
                  <a:cubicBezTo>
                    <a:pt x="783132" y="401064"/>
                    <a:pt x="779359" y="410173"/>
                    <a:pt x="772643" y="416889"/>
                  </a:cubicBezTo>
                  <a:lnTo>
                    <a:pt x="416889" y="772643"/>
                  </a:lnTo>
                  <a:cubicBezTo>
                    <a:pt x="410173" y="779359"/>
                    <a:pt x="401064" y="783132"/>
                    <a:pt x="391566" y="783132"/>
                  </a:cubicBezTo>
                  <a:cubicBezTo>
                    <a:pt x="382068" y="783132"/>
                    <a:pt x="372959" y="779359"/>
                    <a:pt x="366243" y="772643"/>
                  </a:cubicBezTo>
                  <a:lnTo>
                    <a:pt x="10489" y="416889"/>
                  </a:lnTo>
                  <a:cubicBezTo>
                    <a:pt x="3773" y="410173"/>
                    <a:pt x="0" y="401064"/>
                    <a:pt x="0" y="391566"/>
                  </a:cubicBezTo>
                  <a:cubicBezTo>
                    <a:pt x="0" y="382068"/>
                    <a:pt x="3773" y="372959"/>
                    <a:pt x="10489" y="366243"/>
                  </a:cubicBezTo>
                  <a:lnTo>
                    <a:pt x="366243" y="10489"/>
                  </a:lnTo>
                  <a:cubicBezTo>
                    <a:pt x="372959" y="3773"/>
                    <a:pt x="382068" y="0"/>
                    <a:pt x="391566" y="0"/>
                  </a:cubicBezTo>
                  <a:cubicBezTo>
                    <a:pt x="401064" y="0"/>
                    <a:pt x="410173" y="3773"/>
                    <a:pt x="416889" y="10489"/>
                  </a:cubicBezTo>
                  <a:close/>
                </a:path>
              </a:pathLst>
            </a:custGeom>
            <a:blipFill>
              <a:blip r:embed="rId4"/>
              <a:stretch>
                <a:fillRect t="-6201" b="-43835"/>
              </a:stretch>
            </a:blipFill>
          </p:spPr>
        </p:sp>
      </p:grpSp>
      <p:sp>
        <p:nvSpPr>
          <p:cNvPr id="20" name="Freeform 20"/>
          <p:cNvSpPr/>
          <p:nvPr/>
        </p:nvSpPr>
        <p:spPr>
          <a:xfrm rot="8100000">
            <a:off x="7965362" y="10637768"/>
            <a:ext cx="5636927" cy="605970"/>
          </a:xfrm>
          <a:custGeom>
            <a:avLst/>
            <a:gdLst/>
            <a:ahLst/>
            <a:cxnLst/>
            <a:rect l="l" t="t" r="r" b="b"/>
            <a:pathLst>
              <a:path w="5636927" h="605970">
                <a:moveTo>
                  <a:pt x="0" y="0"/>
                </a:moveTo>
                <a:lnTo>
                  <a:pt x="5636927" y="0"/>
                </a:lnTo>
                <a:lnTo>
                  <a:pt x="5636927" y="605969"/>
                </a:lnTo>
                <a:lnTo>
                  <a:pt x="0" y="6059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21" name="Group 21"/>
          <p:cNvGrpSpPr/>
          <p:nvPr/>
        </p:nvGrpSpPr>
        <p:grpSpPr>
          <a:xfrm rot="-2700000">
            <a:off x="10719628" y="6615897"/>
            <a:ext cx="10211745" cy="2440924"/>
            <a:chOff x="0" y="0"/>
            <a:chExt cx="3042837" cy="727333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3042837" cy="727333"/>
            </a:xfrm>
            <a:custGeom>
              <a:avLst/>
              <a:gdLst/>
              <a:ahLst/>
              <a:cxnLst/>
              <a:rect l="l" t="t" r="r" b="b"/>
              <a:pathLst>
                <a:path w="3042837" h="727333">
                  <a:moveTo>
                    <a:pt x="0" y="0"/>
                  </a:moveTo>
                  <a:lnTo>
                    <a:pt x="3042837" y="0"/>
                  </a:lnTo>
                  <a:lnTo>
                    <a:pt x="3042837" y="727333"/>
                  </a:lnTo>
                  <a:lnTo>
                    <a:pt x="0" y="727333"/>
                  </a:lnTo>
                  <a:close/>
                </a:path>
              </a:pathLst>
            </a:custGeom>
            <a:solidFill>
              <a:srgbClr val="4D1979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3042837" cy="765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 rot="8100000">
            <a:off x="13721104" y="8138017"/>
            <a:ext cx="5636927" cy="605970"/>
          </a:xfrm>
          <a:custGeom>
            <a:avLst/>
            <a:gdLst/>
            <a:ahLst/>
            <a:cxnLst/>
            <a:rect l="l" t="t" r="r" b="b"/>
            <a:pathLst>
              <a:path w="5636927" h="605970">
                <a:moveTo>
                  <a:pt x="0" y="0"/>
                </a:moveTo>
                <a:lnTo>
                  <a:pt x="5636926" y="0"/>
                </a:lnTo>
                <a:lnTo>
                  <a:pt x="5636926" y="605970"/>
                </a:lnTo>
                <a:lnTo>
                  <a:pt x="0" y="6059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25" name="Group 25"/>
          <p:cNvGrpSpPr/>
          <p:nvPr/>
        </p:nvGrpSpPr>
        <p:grpSpPr>
          <a:xfrm rot="-2700000">
            <a:off x="14773604" y="8138004"/>
            <a:ext cx="5641848" cy="2550578"/>
            <a:chOff x="0" y="0"/>
            <a:chExt cx="1681125" cy="760006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681125" cy="760006"/>
            </a:xfrm>
            <a:custGeom>
              <a:avLst/>
              <a:gdLst/>
              <a:ahLst/>
              <a:cxnLst/>
              <a:rect l="l" t="t" r="r" b="b"/>
              <a:pathLst>
                <a:path w="1681125" h="760006">
                  <a:moveTo>
                    <a:pt x="0" y="0"/>
                  </a:moveTo>
                  <a:lnTo>
                    <a:pt x="1681125" y="0"/>
                  </a:lnTo>
                  <a:lnTo>
                    <a:pt x="1681125" y="760006"/>
                  </a:lnTo>
                  <a:lnTo>
                    <a:pt x="0" y="760006"/>
                  </a:lnTo>
                  <a:close/>
                </a:path>
              </a:pathLst>
            </a:custGeom>
            <a:solidFill>
              <a:srgbClr val="A195AC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-38100"/>
              <a:ext cx="1681125" cy="7981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3017263" y="4837800"/>
            <a:ext cx="6192835" cy="19902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903"/>
              </a:lnSpc>
              <a:spcBef>
                <a:spcPct val="0"/>
              </a:spcBef>
            </a:pPr>
            <a:r>
              <a:rPr lang="en-US" sz="5645" b="1">
                <a:solidFill>
                  <a:srgbClr val="4D1979"/>
                </a:solidFill>
                <a:latin typeface="Helios Bold"/>
                <a:ea typeface="Helios Bold"/>
                <a:cs typeface="Helios Bold"/>
                <a:sym typeface="Helios Bold"/>
              </a:rPr>
              <a:t>DETERMINE THE COST</a:t>
            </a:r>
          </a:p>
        </p:txBody>
      </p:sp>
      <p:grpSp>
        <p:nvGrpSpPr>
          <p:cNvPr id="29" name="Group 29"/>
          <p:cNvGrpSpPr/>
          <p:nvPr/>
        </p:nvGrpSpPr>
        <p:grpSpPr>
          <a:xfrm>
            <a:off x="0" y="4138191"/>
            <a:ext cx="3017263" cy="3084939"/>
            <a:chOff x="0" y="0"/>
            <a:chExt cx="4023017" cy="4113252"/>
          </a:xfrm>
        </p:grpSpPr>
        <p:sp>
          <p:nvSpPr>
            <p:cNvPr id="30" name="TextBox 30"/>
            <p:cNvSpPr txBox="1"/>
            <p:nvPr/>
          </p:nvSpPr>
          <p:spPr>
            <a:xfrm>
              <a:off x="1093113" y="1118834"/>
              <a:ext cx="2929903" cy="29944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6333"/>
                </a:lnSpc>
                <a:spcBef>
                  <a:spcPct val="0"/>
                </a:spcBef>
              </a:pPr>
              <a:r>
                <a:rPr lang="en-US" sz="16333" spc="686">
                  <a:solidFill>
                    <a:srgbClr val="4D1979"/>
                  </a:solidFill>
                  <a:latin typeface="Alfa Slab One"/>
                  <a:ea typeface="Alfa Slab One"/>
                  <a:cs typeface="Alfa Slab One"/>
                  <a:sym typeface="Alfa Slab One"/>
                </a:rPr>
                <a:t>1.</a:t>
              </a:r>
            </a:p>
          </p:txBody>
        </p:sp>
        <p:sp>
          <p:nvSpPr>
            <p:cNvPr id="31" name="TextBox 31"/>
            <p:cNvSpPr txBox="1"/>
            <p:nvPr/>
          </p:nvSpPr>
          <p:spPr>
            <a:xfrm rot="-449580">
              <a:off x="51888" y="155187"/>
              <a:ext cx="3763059" cy="12136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17"/>
                </a:lnSpc>
              </a:pPr>
              <a:r>
                <a:rPr lang="en-US" sz="5614">
                  <a:solidFill>
                    <a:srgbClr val="4D1979"/>
                  </a:solidFill>
                  <a:latin typeface="Yellowtail"/>
                  <a:ea typeface="Yellowtail"/>
                  <a:cs typeface="Yellowtail"/>
                  <a:sym typeface="Yellowtail"/>
                </a:rPr>
                <a:t>step</a:t>
              </a: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700000">
            <a:off x="-4486420" y="-2278272"/>
            <a:ext cx="7849807" cy="7849807"/>
          </a:xfrm>
          <a:custGeom>
            <a:avLst/>
            <a:gdLst/>
            <a:ahLst/>
            <a:cxnLst/>
            <a:rect l="l" t="t" r="r" b="b"/>
            <a:pathLst>
              <a:path w="7849807" h="7849807">
                <a:moveTo>
                  <a:pt x="0" y="0"/>
                </a:moveTo>
                <a:lnTo>
                  <a:pt x="7849806" y="0"/>
                </a:lnTo>
                <a:lnTo>
                  <a:pt x="7849806" y="7849806"/>
                </a:lnTo>
                <a:lnTo>
                  <a:pt x="0" y="78498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999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700000">
            <a:off x="14095973" y="-2278272"/>
            <a:ext cx="7849807" cy="7849807"/>
          </a:xfrm>
          <a:custGeom>
            <a:avLst/>
            <a:gdLst/>
            <a:ahLst/>
            <a:cxnLst/>
            <a:rect l="l" t="t" r="r" b="b"/>
            <a:pathLst>
              <a:path w="7849807" h="7849807">
                <a:moveTo>
                  <a:pt x="0" y="0"/>
                </a:moveTo>
                <a:lnTo>
                  <a:pt x="7849807" y="0"/>
                </a:lnTo>
                <a:lnTo>
                  <a:pt x="7849807" y="7849806"/>
                </a:lnTo>
                <a:lnTo>
                  <a:pt x="0" y="78498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999"/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 rot="-2700000">
            <a:off x="-4262956" y="-2054808"/>
            <a:ext cx="7324698" cy="7324698"/>
            <a:chOff x="0" y="0"/>
            <a:chExt cx="2041549" cy="204154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041549" cy="2041549"/>
            </a:xfrm>
            <a:custGeom>
              <a:avLst/>
              <a:gdLst/>
              <a:ahLst/>
              <a:cxnLst/>
              <a:rect l="l" t="t" r="r" b="b"/>
              <a:pathLst>
                <a:path w="2041549" h="2041549">
                  <a:moveTo>
                    <a:pt x="78215" y="0"/>
                  </a:moveTo>
                  <a:lnTo>
                    <a:pt x="1963334" y="0"/>
                  </a:lnTo>
                  <a:cubicBezTo>
                    <a:pt x="1984078" y="0"/>
                    <a:pt x="2003973" y="8240"/>
                    <a:pt x="2018641" y="22909"/>
                  </a:cubicBezTo>
                  <a:cubicBezTo>
                    <a:pt x="2033309" y="37577"/>
                    <a:pt x="2041549" y="57471"/>
                    <a:pt x="2041549" y="78215"/>
                  </a:cubicBezTo>
                  <a:lnTo>
                    <a:pt x="2041549" y="1963334"/>
                  </a:lnTo>
                  <a:cubicBezTo>
                    <a:pt x="2041549" y="1984078"/>
                    <a:pt x="2033309" y="2003973"/>
                    <a:pt x="2018641" y="2018641"/>
                  </a:cubicBezTo>
                  <a:cubicBezTo>
                    <a:pt x="2003973" y="2033309"/>
                    <a:pt x="1984078" y="2041549"/>
                    <a:pt x="1963334" y="2041549"/>
                  </a:cubicBezTo>
                  <a:lnTo>
                    <a:pt x="78215" y="2041549"/>
                  </a:lnTo>
                  <a:cubicBezTo>
                    <a:pt x="35018" y="2041549"/>
                    <a:pt x="0" y="2006531"/>
                    <a:pt x="0" y="1963334"/>
                  </a:cubicBezTo>
                  <a:lnTo>
                    <a:pt x="0" y="78215"/>
                  </a:lnTo>
                  <a:cubicBezTo>
                    <a:pt x="0" y="57471"/>
                    <a:pt x="8240" y="37577"/>
                    <a:pt x="22909" y="22909"/>
                  </a:cubicBezTo>
                  <a:cubicBezTo>
                    <a:pt x="37577" y="8240"/>
                    <a:pt x="57471" y="0"/>
                    <a:pt x="7821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041549" cy="20796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 rot="-2700000">
            <a:off x="14319438" y="-2054808"/>
            <a:ext cx="7324698" cy="7324698"/>
            <a:chOff x="0" y="0"/>
            <a:chExt cx="2041549" cy="204154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41549" cy="2041549"/>
            </a:xfrm>
            <a:custGeom>
              <a:avLst/>
              <a:gdLst/>
              <a:ahLst/>
              <a:cxnLst/>
              <a:rect l="l" t="t" r="r" b="b"/>
              <a:pathLst>
                <a:path w="2041549" h="2041549">
                  <a:moveTo>
                    <a:pt x="78215" y="0"/>
                  </a:moveTo>
                  <a:lnTo>
                    <a:pt x="1963334" y="0"/>
                  </a:lnTo>
                  <a:cubicBezTo>
                    <a:pt x="1984078" y="0"/>
                    <a:pt x="2003973" y="8240"/>
                    <a:pt x="2018641" y="22909"/>
                  </a:cubicBezTo>
                  <a:cubicBezTo>
                    <a:pt x="2033309" y="37577"/>
                    <a:pt x="2041549" y="57471"/>
                    <a:pt x="2041549" y="78215"/>
                  </a:cubicBezTo>
                  <a:lnTo>
                    <a:pt x="2041549" y="1963334"/>
                  </a:lnTo>
                  <a:cubicBezTo>
                    <a:pt x="2041549" y="1984078"/>
                    <a:pt x="2033309" y="2003973"/>
                    <a:pt x="2018641" y="2018641"/>
                  </a:cubicBezTo>
                  <a:cubicBezTo>
                    <a:pt x="2003973" y="2033309"/>
                    <a:pt x="1984078" y="2041549"/>
                    <a:pt x="1963334" y="2041549"/>
                  </a:cubicBezTo>
                  <a:lnTo>
                    <a:pt x="78215" y="2041549"/>
                  </a:lnTo>
                  <a:cubicBezTo>
                    <a:pt x="35018" y="2041549"/>
                    <a:pt x="0" y="2006531"/>
                    <a:pt x="0" y="1963334"/>
                  </a:cubicBezTo>
                  <a:lnTo>
                    <a:pt x="0" y="78215"/>
                  </a:lnTo>
                  <a:cubicBezTo>
                    <a:pt x="0" y="57471"/>
                    <a:pt x="8240" y="37577"/>
                    <a:pt x="22909" y="22909"/>
                  </a:cubicBezTo>
                  <a:cubicBezTo>
                    <a:pt x="37577" y="8240"/>
                    <a:pt x="57471" y="0"/>
                    <a:pt x="7821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041549" cy="20796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4596196" y="879032"/>
            <a:ext cx="11065791" cy="793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49"/>
              </a:lnSpc>
            </a:pPr>
            <a:r>
              <a:rPr lang="en-US" sz="5499" b="1">
                <a:solidFill>
                  <a:srgbClr val="4D1979"/>
                </a:solidFill>
                <a:latin typeface="Helios Bold"/>
                <a:ea typeface="Helios Bold"/>
                <a:cs typeface="Helios Bold"/>
                <a:sym typeface="Helios Bold"/>
              </a:rPr>
              <a:t>PROCUREMENT THRESHOLDS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448173" y="3702719"/>
            <a:ext cx="5632719" cy="5350396"/>
            <a:chOff x="0" y="0"/>
            <a:chExt cx="7510292" cy="7133861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5673868" cy="3529495"/>
              <a:chOff x="0" y="0"/>
              <a:chExt cx="1185167" cy="737247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185167" cy="737247"/>
              </a:xfrm>
              <a:custGeom>
                <a:avLst/>
                <a:gdLst/>
                <a:ahLst/>
                <a:cxnLst/>
                <a:rect l="l" t="t" r="r" b="b"/>
                <a:pathLst>
                  <a:path w="1185167" h="737247">
                    <a:moveTo>
                      <a:pt x="83344" y="0"/>
                    </a:moveTo>
                    <a:lnTo>
                      <a:pt x="1101823" y="0"/>
                    </a:lnTo>
                    <a:cubicBezTo>
                      <a:pt x="1147853" y="0"/>
                      <a:pt x="1185167" y="37314"/>
                      <a:pt x="1185167" y="83344"/>
                    </a:cubicBezTo>
                    <a:lnTo>
                      <a:pt x="1185167" y="653903"/>
                    </a:lnTo>
                    <a:cubicBezTo>
                      <a:pt x="1185167" y="676007"/>
                      <a:pt x="1176387" y="697206"/>
                      <a:pt x="1160756" y="712836"/>
                    </a:cubicBezTo>
                    <a:cubicBezTo>
                      <a:pt x="1145126" y="728466"/>
                      <a:pt x="1123927" y="737247"/>
                      <a:pt x="1101823" y="737247"/>
                    </a:cubicBezTo>
                    <a:lnTo>
                      <a:pt x="83344" y="737247"/>
                    </a:lnTo>
                    <a:cubicBezTo>
                      <a:pt x="61240" y="737247"/>
                      <a:pt x="40041" y="728466"/>
                      <a:pt x="24411" y="712836"/>
                    </a:cubicBezTo>
                    <a:cubicBezTo>
                      <a:pt x="8781" y="697206"/>
                      <a:pt x="0" y="676007"/>
                      <a:pt x="0" y="653903"/>
                    </a:cubicBezTo>
                    <a:lnTo>
                      <a:pt x="0" y="83344"/>
                    </a:lnTo>
                    <a:cubicBezTo>
                      <a:pt x="0" y="61240"/>
                      <a:pt x="8781" y="40041"/>
                      <a:pt x="24411" y="24411"/>
                    </a:cubicBezTo>
                    <a:cubicBezTo>
                      <a:pt x="40041" y="8781"/>
                      <a:pt x="61240" y="0"/>
                      <a:pt x="83344" y="0"/>
                    </a:cubicBezTo>
                    <a:close/>
                  </a:path>
                </a:pathLst>
              </a:custGeom>
              <a:solidFill>
                <a:srgbClr val="4D1979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1185167" cy="77534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5" name="Freeform 15"/>
            <p:cNvSpPr/>
            <p:nvPr/>
          </p:nvSpPr>
          <p:spPr>
            <a:xfrm>
              <a:off x="258486" y="1948819"/>
              <a:ext cx="7251807" cy="5185042"/>
            </a:xfrm>
            <a:custGeom>
              <a:avLst/>
              <a:gdLst/>
              <a:ahLst/>
              <a:cxnLst/>
              <a:rect l="l" t="t" r="r" b="b"/>
              <a:pathLst>
                <a:path w="7251807" h="5185042">
                  <a:moveTo>
                    <a:pt x="0" y="0"/>
                  </a:moveTo>
                  <a:lnTo>
                    <a:pt x="7251806" y="0"/>
                  </a:lnTo>
                  <a:lnTo>
                    <a:pt x="7251806" y="5185042"/>
                  </a:lnTo>
                  <a:lnTo>
                    <a:pt x="0" y="51850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40000"/>
              </a:blip>
              <a:stretch>
                <a:fillRect/>
              </a:stretch>
            </a:blipFill>
          </p:spPr>
        </p:sp>
        <p:sp>
          <p:nvSpPr>
            <p:cNvPr id="16" name="TextBox 16"/>
            <p:cNvSpPr txBox="1"/>
            <p:nvPr/>
          </p:nvSpPr>
          <p:spPr>
            <a:xfrm>
              <a:off x="1009817" y="4529745"/>
              <a:ext cx="5451924" cy="8249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15"/>
                </a:lnSpc>
                <a:spcBef>
                  <a:spcPct val="0"/>
                </a:spcBef>
              </a:pPr>
              <a:r>
                <a:rPr lang="en-US" sz="1796">
                  <a:solidFill>
                    <a:srgbClr val="000000"/>
                  </a:solidFill>
                  <a:latin typeface="Helios"/>
                  <a:ea typeface="Helios"/>
                  <a:cs typeface="Helios"/>
                  <a:sym typeface="Helios"/>
                </a:rPr>
                <a:t>Submit supplier request or contract request per usual. </a:t>
              </a:r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298152" y="299545"/>
              <a:ext cx="5077564" cy="2930406"/>
              <a:chOff x="0" y="0"/>
              <a:chExt cx="4987704" cy="2878545"/>
            </a:xfrm>
          </p:grpSpPr>
          <p:pic>
            <p:nvPicPr>
              <p:cNvPr id="18" name="Picture 18"/>
              <p:cNvPicPr>
                <a:picLocks noChangeAspect="1"/>
              </p:cNvPicPr>
              <p:nvPr/>
            </p:nvPicPr>
            <p:blipFill>
              <a:blip r:embed="rId4"/>
              <a:srcRect t="11478" b="11478"/>
              <a:stretch>
                <a:fillRect/>
              </a:stretch>
            </p:blipFill>
            <p:spPr>
              <a:xfrm>
                <a:off x="0" y="0"/>
                <a:ext cx="4987704" cy="2878545"/>
              </a:xfrm>
              <a:prstGeom prst="rect">
                <a:avLst/>
              </a:prstGeom>
            </p:spPr>
          </p:pic>
        </p:grpSp>
        <p:sp>
          <p:nvSpPr>
            <p:cNvPr id="19" name="TextBox 19"/>
            <p:cNvSpPr txBox="1"/>
            <p:nvPr/>
          </p:nvSpPr>
          <p:spPr>
            <a:xfrm>
              <a:off x="1009817" y="3886286"/>
              <a:ext cx="4664051" cy="4896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77"/>
                </a:lnSpc>
                <a:spcBef>
                  <a:spcPct val="0"/>
                </a:spcBef>
              </a:pPr>
              <a:r>
                <a:rPr lang="en-US" sz="2269" b="1">
                  <a:solidFill>
                    <a:srgbClr val="000000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$1 - $49,999</a:t>
              </a:r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666746" y="2339473"/>
            <a:ext cx="14954509" cy="789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  <a:spcBef>
                <a:spcPct val="0"/>
              </a:spcBef>
            </a:pPr>
            <a:r>
              <a:rPr lang="en-US" sz="2300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To ensure TCU receives the greatest value for its spend, the Procurement Team has established cost thresholds for contracts. For any exceptions to this policy, please refer to the Procurement Policy. 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6459199" y="3702719"/>
            <a:ext cx="5632719" cy="5350396"/>
            <a:chOff x="0" y="0"/>
            <a:chExt cx="7510292" cy="7133861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5673868" cy="3529495"/>
              <a:chOff x="0" y="0"/>
              <a:chExt cx="1185167" cy="737247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1185167" cy="737247"/>
              </a:xfrm>
              <a:custGeom>
                <a:avLst/>
                <a:gdLst/>
                <a:ahLst/>
                <a:cxnLst/>
                <a:rect l="l" t="t" r="r" b="b"/>
                <a:pathLst>
                  <a:path w="1185167" h="737247">
                    <a:moveTo>
                      <a:pt x="83344" y="0"/>
                    </a:moveTo>
                    <a:lnTo>
                      <a:pt x="1101823" y="0"/>
                    </a:lnTo>
                    <a:cubicBezTo>
                      <a:pt x="1147853" y="0"/>
                      <a:pt x="1185167" y="37314"/>
                      <a:pt x="1185167" y="83344"/>
                    </a:cubicBezTo>
                    <a:lnTo>
                      <a:pt x="1185167" y="653903"/>
                    </a:lnTo>
                    <a:cubicBezTo>
                      <a:pt x="1185167" y="676007"/>
                      <a:pt x="1176387" y="697206"/>
                      <a:pt x="1160756" y="712836"/>
                    </a:cubicBezTo>
                    <a:cubicBezTo>
                      <a:pt x="1145126" y="728466"/>
                      <a:pt x="1123927" y="737247"/>
                      <a:pt x="1101823" y="737247"/>
                    </a:cubicBezTo>
                    <a:lnTo>
                      <a:pt x="83344" y="737247"/>
                    </a:lnTo>
                    <a:cubicBezTo>
                      <a:pt x="61240" y="737247"/>
                      <a:pt x="40041" y="728466"/>
                      <a:pt x="24411" y="712836"/>
                    </a:cubicBezTo>
                    <a:cubicBezTo>
                      <a:pt x="8781" y="697206"/>
                      <a:pt x="0" y="676007"/>
                      <a:pt x="0" y="653903"/>
                    </a:cubicBezTo>
                    <a:lnTo>
                      <a:pt x="0" y="83344"/>
                    </a:lnTo>
                    <a:cubicBezTo>
                      <a:pt x="0" y="61240"/>
                      <a:pt x="8781" y="40041"/>
                      <a:pt x="24411" y="24411"/>
                    </a:cubicBezTo>
                    <a:cubicBezTo>
                      <a:pt x="40041" y="8781"/>
                      <a:pt x="61240" y="0"/>
                      <a:pt x="83344" y="0"/>
                    </a:cubicBezTo>
                    <a:close/>
                  </a:path>
                </a:pathLst>
              </a:custGeom>
              <a:solidFill>
                <a:srgbClr val="4D1979"/>
              </a:soli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0" y="-38100"/>
                <a:ext cx="1185167" cy="77534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5" name="Freeform 25"/>
            <p:cNvSpPr/>
            <p:nvPr/>
          </p:nvSpPr>
          <p:spPr>
            <a:xfrm>
              <a:off x="258486" y="1948819"/>
              <a:ext cx="7251807" cy="5185042"/>
            </a:xfrm>
            <a:custGeom>
              <a:avLst/>
              <a:gdLst/>
              <a:ahLst/>
              <a:cxnLst/>
              <a:rect l="l" t="t" r="r" b="b"/>
              <a:pathLst>
                <a:path w="7251807" h="5185042">
                  <a:moveTo>
                    <a:pt x="0" y="0"/>
                  </a:moveTo>
                  <a:lnTo>
                    <a:pt x="7251806" y="0"/>
                  </a:lnTo>
                  <a:lnTo>
                    <a:pt x="7251806" y="5185042"/>
                  </a:lnTo>
                  <a:lnTo>
                    <a:pt x="0" y="51850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40000"/>
              </a:blip>
              <a:stretch>
                <a:fillRect/>
              </a:stretch>
            </a:blipFill>
          </p:spPr>
        </p:sp>
        <p:sp>
          <p:nvSpPr>
            <p:cNvPr id="26" name="TextBox 26"/>
            <p:cNvSpPr txBox="1"/>
            <p:nvPr/>
          </p:nvSpPr>
          <p:spPr>
            <a:xfrm>
              <a:off x="1009817" y="4529745"/>
              <a:ext cx="5451924" cy="12440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15"/>
                </a:lnSpc>
                <a:spcBef>
                  <a:spcPct val="0"/>
                </a:spcBef>
              </a:pPr>
              <a:r>
                <a:rPr lang="en-US" sz="1796">
                  <a:solidFill>
                    <a:srgbClr val="000000"/>
                  </a:solidFill>
                  <a:latin typeface="Helios"/>
                  <a:ea typeface="Helios"/>
                  <a:cs typeface="Helios"/>
                  <a:sym typeface="Helios"/>
                </a:rPr>
                <a:t>Department must obtain at least two (2) quotes. Then submit supplier request or contract request per usual.</a:t>
              </a:r>
            </a:p>
          </p:txBody>
        </p:sp>
        <p:grpSp>
          <p:nvGrpSpPr>
            <p:cNvPr id="27" name="Group 27"/>
            <p:cNvGrpSpPr/>
            <p:nvPr/>
          </p:nvGrpSpPr>
          <p:grpSpPr>
            <a:xfrm>
              <a:off x="298152" y="299545"/>
              <a:ext cx="5077564" cy="2930406"/>
              <a:chOff x="0" y="0"/>
              <a:chExt cx="4987704" cy="2878545"/>
            </a:xfrm>
          </p:grpSpPr>
          <p:pic>
            <p:nvPicPr>
              <p:cNvPr id="28" name="Picture 28"/>
              <p:cNvPicPr>
                <a:picLocks noChangeAspect="1"/>
              </p:cNvPicPr>
              <p:nvPr/>
            </p:nvPicPr>
            <p:blipFill>
              <a:blip r:embed="rId5"/>
              <a:srcRect l="17078" r="17078"/>
              <a:stretch>
                <a:fillRect/>
              </a:stretch>
            </p:blipFill>
            <p:spPr>
              <a:xfrm>
                <a:off x="0" y="0"/>
                <a:ext cx="4987704" cy="2878545"/>
              </a:xfrm>
              <a:prstGeom prst="rect">
                <a:avLst/>
              </a:prstGeom>
            </p:spPr>
          </p:pic>
        </p:grpSp>
        <p:sp>
          <p:nvSpPr>
            <p:cNvPr id="29" name="TextBox 29"/>
            <p:cNvSpPr txBox="1"/>
            <p:nvPr/>
          </p:nvSpPr>
          <p:spPr>
            <a:xfrm>
              <a:off x="1009817" y="3886286"/>
              <a:ext cx="4664051" cy="4896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77"/>
                </a:lnSpc>
                <a:spcBef>
                  <a:spcPct val="0"/>
                </a:spcBef>
              </a:pPr>
              <a:r>
                <a:rPr lang="en-US" sz="2269" b="1">
                  <a:solidFill>
                    <a:srgbClr val="000000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$50,000 - $249,999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2349068" y="3702719"/>
            <a:ext cx="5632719" cy="5350396"/>
            <a:chOff x="0" y="0"/>
            <a:chExt cx="7510292" cy="7133861"/>
          </a:xfrm>
        </p:grpSpPr>
        <p:grpSp>
          <p:nvGrpSpPr>
            <p:cNvPr id="31" name="Group 31"/>
            <p:cNvGrpSpPr/>
            <p:nvPr/>
          </p:nvGrpSpPr>
          <p:grpSpPr>
            <a:xfrm>
              <a:off x="0" y="0"/>
              <a:ext cx="5673868" cy="3529495"/>
              <a:chOff x="0" y="0"/>
              <a:chExt cx="1185167" cy="737247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1185167" cy="737247"/>
              </a:xfrm>
              <a:custGeom>
                <a:avLst/>
                <a:gdLst/>
                <a:ahLst/>
                <a:cxnLst/>
                <a:rect l="l" t="t" r="r" b="b"/>
                <a:pathLst>
                  <a:path w="1185167" h="737247">
                    <a:moveTo>
                      <a:pt x="83344" y="0"/>
                    </a:moveTo>
                    <a:lnTo>
                      <a:pt x="1101823" y="0"/>
                    </a:lnTo>
                    <a:cubicBezTo>
                      <a:pt x="1147853" y="0"/>
                      <a:pt x="1185167" y="37314"/>
                      <a:pt x="1185167" y="83344"/>
                    </a:cubicBezTo>
                    <a:lnTo>
                      <a:pt x="1185167" y="653903"/>
                    </a:lnTo>
                    <a:cubicBezTo>
                      <a:pt x="1185167" y="676007"/>
                      <a:pt x="1176387" y="697206"/>
                      <a:pt x="1160756" y="712836"/>
                    </a:cubicBezTo>
                    <a:cubicBezTo>
                      <a:pt x="1145126" y="728466"/>
                      <a:pt x="1123927" y="737247"/>
                      <a:pt x="1101823" y="737247"/>
                    </a:cubicBezTo>
                    <a:lnTo>
                      <a:pt x="83344" y="737247"/>
                    </a:lnTo>
                    <a:cubicBezTo>
                      <a:pt x="61240" y="737247"/>
                      <a:pt x="40041" y="728466"/>
                      <a:pt x="24411" y="712836"/>
                    </a:cubicBezTo>
                    <a:cubicBezTo>
                      <a:pt x="8781" y="697206"/>
                      <a:pt x="0" y="676007"/>
                      <a:pt x="0" y="653903"/>
                    </a:cubicBezTo>
                    <a:lnTo>
                      <a:pt x="0" y="83344"/>
                    </a:lnTo>
                    <a:cubicBezTo>
                      <a:pt x="0" y="61240"/>
                      <a:pt x="8781" y="40041"/>
                      <a:pt x="24411" y="24411"/>
                    </a:cubicBezTo>
                    <a:cubicBezTo>
                      <a:pt x="40041" y="8781"/>
                      <a:pt x="61240" y="0"/>
                      <a:pt x="83344" y="0"/>
                    </a:cubicBezTo>
                    <a:close/>
                  </a:path>
                </a:pathLst>
              </a:custGeom>
              <a:solidFill>
                <a:srgbClr val="4D1979"/>
              </a:solidFill>
            </p:spPr>
          </p:sp>
          <p:sp>
            <p:nvSpPr>
              <p:cNvPr id="33" name="TextBox 33"/>
              <p:cNvSpPr txBox="1"/>
              <p:nvPr/>
            </p:nvSpPr>
            <p:spPr>
              <a:xfrm>
                <a:off x="0" y="-38100"/>
                <a:ext cx="1185167" cy="77534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4" name="Freeform 34"/>
            <p:cNvSpPr/>
            <p:nvPr/>
          </p:nvSpPr>
          <p:spPr>
            <a:xfrm>
              <a:off x="258486" y="1948819"/>
              <a:ext cx="7251807" cy="5185042"/>
            </a:xfrm>
            <a:custGeom>
              <a:avLst/>
              <a:gdLst/>
              <a:ahLst/>
              <a:cxnLst/>
              <a:rect l="l" t="t" r="r" b="b"/>
              <a:pathLst>
                <a:path w="7251807" h="5185042">
                  <a:moveTo>
                    <a:pt x="0" y="0"/>
                  </a:moveTo>
                  <a:lnTo>
                    <a:pt x="7251806" y="0"/>
                  </a:lnTo>
                  <a:lnTo>
                    <a:pt x="7251806" y="5185042"/>
                  </a:lnTo>
                  <a:lnTo>
                    <a:pt x="0" y="51850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40000"/>
              </a:blip>
              <a:stretch>
                <a:fillRect/>
              </a:stretch>
            </a:blipFill>
          </p:spPr>
        </p:sp>
        <p:sp>
          <p:nvSpPr>
            <p:cNvPr id="35" name="TextBox 35"/>
            <p:cNvSpPr txBox="1"/>
            <p:nvPr/>
          </p:nvSpPr>
          <p:spPr>
            <a:xfrm>
              <a:off x="1009817" y="4529745"/>
              <a:ext cx="5451924" cy="16631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15"/>
                </a:lnSpc>
                <a:spcBef>
                  <a:spcPct val="0"/>
                </a:spcBef>
              </a:pPr>
              <a:r>
                <a:rPr lang="en-US" sz="1796">
                  <a:solidFill>
                    <a:srgbClr val="000000"/>
                  </a:solidFill>
                  <a:latin typeface="Helios"/>
                  <a:ea typeface="Helios"/>
                  <a:cs typeface="Helios"/>
                  <a:sym typeface="Helios"/>
                </a:rPr>
                <a:t>Department works with Procurement to complete a formal solicitation/bid process. Then submit supplier request or contract request.</a:t>
              </a:r>
            </a:p>
          </p:txBody>
        </p:sp>
        <p:grpSp>
          <p:nvGrpSpPr>
            <p:cNvPr id="36" name="Group 36"/>
            <p:cNvGrpSpPr/>
            <p:nvPr/>
          </p:nvGrpSpPr>
          <p:grpSpPr>
            <a:xfrm>
              <a:off x="298152" y="299545"/>
              <a:ext cx="5077564" cy="2930406"/>
              <a:chOff x="0" y="0"/>
              <a:chExt cx="4987704" cy="2878545"/>
            </a:xfrm>
          </p:grpSpPr>
          <p:pic>
            <p:nvPicPr>
              <p:cNvPr id="37" name="Picture 37"/>
              <p:cNvPicPr>
                <a:picLocks noChangeAspect="1"/>
              </p:cNvPicPr>
              <p:nvPr/>
            </p:nvPicPr>
            <p:blipFill>
              <a:blip r:embed="rId6"/>
              <a:srcRect t="5791" b="5791"/>
              <a:stretch>
                <a:fillRect/>
              </a:stretch>
            </p:blipFill>
            <p:spPr>
              <a:xfrm>
                <a:off x="0" y="0"/>
                <a:ext cx="4987704" cy="2878545"/>
              </a:xfrm>
              <a:prstGeom prst="rect">
                <a:avLst/>
              </a:prstGeom>
            </p:spPr>
          </p:pic>
        </p:grpSp>
        <p:sp>
          <p:nvSpPr>
            <p:cNvPr id="38" name="TextBox 38"/>
            <p:cNvSpPr txBox="1"/>
            <p:nvPr/>
          </p:nvSpPr>
          <p:spPr>
            <a:xfrm>
              <a:off x="1009817" y="3886286"/>
              <a:ext cx="4664051" cy="4896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77"/>
                </a:lnSpc>
                <a:spcBef>
                  <a:spcPct val="0"/>
                </a:spcBef>
              </a:pPr>
              <a:r>
                <a:rPr lang="en-US" sz="2269" b="1">
                  <a:solidFill>
                    <a:srgbClr val="000000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$250,000 AND OVER</a:t>
              </a:r>
            </a:p>
          </p:txBody>
        </p:sp>
      </p:grpSp>
      <p:sp>
        <p:nvSpPr>
          <p:cNvPr id="39" name="TextBox 39"/>
          <p:cNvSpPr txBox="1"/>
          <p:nvPr/>
        </p:nvSpPr>
        <p:spPr>
          <a:xfrm>
            <a:off x="3709029" y="782102"/>
            <a:ext cx="1248679" cy="1538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567"/>
              </a:lnSpc>
              <a:spcBef>
                <a:spcPct val="0"/>
              </a:spcBef>
            </a:pPr>
            <a:r>
              <a:rPr lang="en-US" sz="11567" spc="485">
                <a:solidFill>
                  <a:srgbClr val="4D1979"/>
                </a:solidFill>
                <a:latin typeface="Alfa Slab One"/>
                <a:ea typeface="Alfa Slab One"/>
                <a:cs typeface="Alfa Slab One"/>
                <a:sym typeface="Alfa Slab One"/>
              </a:rPr>
              <a:t>1.</a:t>
            </a:r>
          </a:p>
        </p:txBody>
      </p:sp>
      <p:sp>
        <p:nvSpPr>
          <p:cNvPr id="40" name="TextBox 40"/>
          <p:cNvSpPr txBox="1"/>
          <p:nvPr/>
        </p:nvSpPr>
        <p:spPr>
          <a:xfrm rot="-449580">
            <a:off x="3048740" y="244937"/>
            <a:ext cx="1998732" cy="656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69"/>
              </a:lnSpc>
            </a:pPr>
            <a:r>
              <a:rPr lang="en-US" sz="3975">
                <a:solidFill>
                  <a:srgbClr val="4D1979"/>
                </a:solidFill>
                <a:latin typeface="Yellowtail"/>
                <a:ea typeface="Yellowtail"/>
                <a:cs typeface="Yellowtail"/>
                <a:sym typeface="Yellowtail"/>
              </a:rPr>
              <a:t>step</a:t>
            </a:r>
          </a:p>
        </p:txBody>
      </p:sp>
      <p:sp>
        <p:nvSpPr>
          <p:cNvPr id="41" name="TextBox 41"/>
          <p:cNvSpPr txBox="1"/>
          <p:nvPr/>
        </p:nvSpPr>
        <p:spPr>
          <a:xfrm rot="-1039470">
            <a:off x="1368279" y="8444596"/>
            <a:ext cx="2981732" cy="6560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6"/>
              </a:lnSpc>
            </a:pPr>
            <a:r>
              <a:rPr lang="en-US" sz="7121">
                <a:solidFill>
                  <a:srgbClr val="A20E20"/>
                </a:solidFill>
                <a:latin typeface="Have Heart One"/>
                <a:ea typeface="Have Heart One"/>
                <a:cs typeface="Have Heart One"/>
                <a:sym typeface="Have Heart One"/>
              </a:rPr>
              <a:t>good to go!</a:t>
            </a:r>
          </a:p>
        </p:txBody>
      </p:sp>
      <p:sp>
        <p:nvSpPr>
          <p:cNvPr id="42" name="TextBox 42"/>
          <p:cNvSpPr txBox="1"/>
          <p:nvPr/>
        </p:nvSpPr>
        <p:spPr>
          <a:xfrm rot="-1039470">
            <a:off x="13284671" y="8343119"/>
            <a:ext cx="2981732" cy="1152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6"/>
              </a:lnSpc>
            </a:pPr>
            <a:r>
              <a:rPr lang="en-US" sz="7121">
                <a:solidFill>
                  <a:srgbClr val="A20E20"/>
                </a:solidFill>
                <a:latin typeface="Have Heart One"/>
                <a:ea typeface="Have Heart One"/>
                <a:cs typeface="Have Heart One"/>
                <a:sym typeface="Have Heart One"/>
              </a:rPr>
              <a:t>email procurement!</a:t>
            </a:r>
          </a:p>
        </p:txBody>
      </p:sp>
      <p:sp>
        <p:nvSpPr>
          <p:cNvPr id="43" name="TextBox 43"/>
          <p:cNvSpPr txBox="1"/>
          <p:nvPr/>
        </p:nvSpPr>
        <p:spPr>
          <a:xfrm rot="-1039470">
            <a:off x="7848511" y="8591550"/>
            <a:ext cx="2981732" cy="6560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6"/>
              </a:lnSpc>
            </a:pPr>
            <a:r>
              <a:rPr lang="en-US" sz="7121">
                <a:solidFill>
                  <a:srgbClr val="A20E20"/>
                </a:solidFill>
                <a:latin typeface="Have Heart One"/>
                <a:ea typeface="Have Heart One"/>
                <a:cs typeface="Have Heart One"/>
                <a:sym typeface="Have Heart One"/>
              </a:rPr>
              <a:t>depends!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700000">
            <a:off x="-6708426" y="1007040"/>
            <a:ext cx="11641929" cy="11641929"/>
          </a:xfrm>
          <a:custGeom>
            <a:avLst/>
            <a:gdLst/>
            <a:ahLst/>
            <a:cxnLst/>
            <a:rect l="l" t="t" r="r" b="b"/>
            <a:pathLst>
              <a:path w="11641929" h="11641929">
                <a:moveTo>
                  <a:pt x="0" y="0"/>
                </a:moveTo>
                <a:lnTo>
                  <a:pt x="11641929" y="0"/>
                </a:lnTo>
                <a:lnTo>
                  <a:pt x="11641929" y="11641929"/>
                </a:lnTo>
                <a:lnTo>
                  <a:pt x="0" y="116419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999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 rot="-2700000">
            <a:off x="-6377009" y="1338457"/>
            <a:ext cx="10863149" cy="10863149"/>
            <a:chOff x="0" y="0"/>
            <a:chExt cx="2041549" cy="204154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41549" cy="2041549"/>
            </a:xfrm>
            <a:custGeom>
              <a:avLst/>
              <a:gdLst/>
              <a:ahLst/>
              <a:cxnLst/>
              <a:rect l="l" t="t" r="r" b="b"/>
              <a:pathLst>
                <a:path w="2041549" h="2041549">
                  <a:moveTo>
                    <a:pt x="71268" y="0"/>
                  </a:moveTo>
                  <a:lnTo>
                    <a:pt x="1970282" y="0"/>
                  </a:lnTo>
                  <a:cubicBezTo>
                    <a:pt x="1989183" y="0"/>
                    <a:pt x="2007310" y="7509"/>
                    <a:pt x="2020675" y="20874"/>
                  </a:cubicBezTo>
                  <a:cubicBezTo>
                    <a:pt x="2034041" y="34239"/>
                    <a:pt x="2041549" y="52366"/>
                    <a:pt x="2041549" y="71268"/>
                  </a:cubicBezTo>
                  <a:lnTo>
                    <a:pt x="2041549" y="1970282"/>
                  </a:lnTo>
                  <a:cubicBezTo>
                    <a:pt x="2041549" y="2009642"/>
                    <a:pt x="2009642" y="2041549"/>
                    <a:pt x="1970282" y="2041549"/>
                  </a:cubicBezTo>
                  <a:lnTo>
                    <a:pt x="71268" y="2041549"/>
                  </a:lnTo>
                  <a:cubicBezTo>
                    <a:pt x="31908" y="2041549"/>
                    <a:pt x="0" y="2009642"/>
                    <a:pt x="0" y="1970282"/>
                  </a:cubicBezTo>
                  <a:lnTo>
                    <a:pt x="0" y="71268"/>
                  </a:lnTo>
                  <a:cubicBezTo>
                    <a:pt x="0" y="31908"/>
                    <a:pt x="31908" y="0"/>
                    <a:pt x="7126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041549" cy="20796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2700000">
            <a:off x="3826817" y="519180"/>
            <a:ext cx="5636927" cy="605970"/>
          </a:xfrm>
          <a:custGeom>
            <a:avLst/>
            <a:gdLst/>
            <a:ahLst/>
            <a:cxnLst/>
            <a:rect l="l" t="t" r="r" b="b"/>
            <a:pathLst>
              <a:path w="5636927" h="605970">
                <a:moveTo>
                  <a:pt x="0" y="0"/>
                </a:moveTo>
                <a:lnTo>
                  <a:pt x="5636927" y="0"/>
                </a:lnTo>
                <a:lnTo>
                  <a:pt x="5636927" y="605969"/>
                </a:lnTo>
                <a:lnTo>
                  <a:pt x="0" y="6059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 rot="-8100000">
            <a:off x="5876289" y="161638"/>
            <a:ext cx="4275519" cy="1410169"/>
            <a:chOff x="0" y="0"/>
            <a:chExt cx="1273995" cy="42019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273995" cy="420194"/>
            </a:xfrm>
            <a:custGeom>
              <a:avLst/>
              <a:gdLst/>
              <a:ahLst/>
              <a:cxnLst/>
              <a:rect l="l" t="t" r="r" b="b"/>
              <a:pathLst>
                <a:path w="1273995" h="420194">
                  <a:moveTo>
                    <a:pt x="0" y="0"/>
                  </a:moveTo>
                  <a:lnTo>
                    <a:pt x="1273995" y="0"/>
                  </a:lnTo>
                  <a:lnTo>
                    <a:pt x="1273995" y="420194"/>
                  </a:lnTo>
                  <a:lnTo>
                    <a:pt x="0" y="420194"/>
                  </a:lnTo>
                  <a:close/>
                </a:path>
              </a:pathLst>
            </a:custGeom>
            <a:solidFill>
              <a:srgbClr val="4C1A77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273995" cy="4582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rot="2700000">
            <a:off x="4743053" y="-287989"/>
            <a:ext cx="5636927" cy="605970"/>
          </a:xfrm>
          <a:custGeom>
            <a:avLst/>
            <a:gdLst/>
            <a:ahLst/>
            <a:cxnLst/>
            <a:rect l="l" t="t" r="r" b="b"/>
            <a:pathLst>
              <a:path w="5636927" h="605970">
                <a:moveTo>
                  <a:pt x="0" y="0"/>
                </a:moveTo>
                <a:lnTo>
                  <a:pt x="5636926" y="0"/>
                </a:lnTo>
                <a:lnTo>
                  <a:pt x="5636926" y="605970"/>
                </a:lnTo>
                <a:lnTo>
                  <a:pt x="0" y="6059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 rot="-8100000">
            <a:off x="6778257" y="-611085"/>
            <a:ext cx="4275519" cy="1369813"/>
            <a:chOff x="0" y="0"/>
            <a:chExt cx="1273995" cy="40816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273995" cy="408169"/>
            </a:xfrm>
            <a:custGeom>
              <a:avLst/>
              <a:gdLst/>
              <a:ahLst/>
              <a:cxnLst/>
              <a:rect l="l" t="t" r="r" b="b"/>
              <a:pathLst>
                <a:path w="1273995" h="408169">
                  <a:moveTo>
                    <a:pt x="0" y="0"/>
                  </a:moveTo>
                  <a:lnTo>
                    <a:pt x="1273995" y="0"/>
                  </a:lnTo>
                  <a:lnTo>
                    <a:pt x="1273995" y="408169"/>
                  </a:lnTo>
                  <a:lnTo>
                    <a:pt x="0" y="408169"/>
                  </a:lnTo>
                  <a:close/>
                </a:path>
              </a:pathLst>
            </a:custGeom>
            <a:solidFill>
              <a:srgbClr val="A195AC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273995" cy="4462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-2700000">
            <a:off x="9562903" y="-1975037"/>
            <a:ext cx="11641929" cy="11641929"/>
          </a:xfrm>
          <a:custGeom>
            <a:avLst/>
            <a:gdLst/>
            <a:ahLst/>
            <a:cxnLst/>
            <a:rect l="l" t="t" r="r" b="b"/>
            <a:pathLst>
              <a:path w="11641929" h="11641929">
                <a:moveTo>
                  <a:pt x="0" y="0"/>
                </a:moveTo>
                <a:lnTo>
                  <a:pt x="11641929" y="0"/>
                </a:lnTo>
                <a:lnTo>
                  <a:pt x="11641929" y="11641930"/>
                </a:lnTo>
                <a:lnTo>
                  <a:pt x="0" y="116419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8000"/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 rot="-2700000">
            <a:off x="9894321" y="-1643619"/>
            <a:ext cx="10863149" cy="10863149"/>
            <a:chOff x="0" y="0"/>
            <a:chExt cx="2041549" cy="204154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041549" cy="2041549"/>
            </a:xfrm>
            <a:custGeom>
              <a:avLst/>
              <a:gdLst/>
              <a:ahLst/>
              <a:cxnLst/>
              <a:rect l="l" t="t" r="r" b="b"/>
              <a:pathLst>
                <a:path w="2041549" h="2041549">
                  <a:moveTo>
                    <a:pt x="71268" y="0"/>
                  </a:moveTo>
                  <a:lnTo>
                    <a:pt x="1970282" y="0"/>
                  </a:lnTo>
                  <a:cubicBezTo>
                    <a:pt x="1989183" y="0"/>
                    <a:pt x="2007310" y="7509"/>
                    <a:pt x="2020675" y="20874"/>
                  </a:cubicBezTo>
                  <a:cubicBezTo>
                    <a:pt x="2034041" y="34239"/>
                    <a:pt x="2041549" y="52366"/>
                    <a:pt x="2041549" y="71268"/>
                  </a:cubicBezTo>
                  <a:lnTo>
                    <a:pt x="2041549" y="1970282"/>
                  </a:lnTo>
                  <a:cubicBezTo>
                    <a:pt x="2041549" y="2009642"/>
                    <a:pt x="2009642" y="2041549"/>
                    <a:pt x="1970282" y="2041549"/>
                  </a:cubicBezTo>
                  <a:lnTo>
                    <a:pt x="71268" y="2041549"/>
                  </a:lnTo>
                  <a:cubicBezTo>
                    <a:pt x="31908" y="2041549"/>
                    <a:pt x="0" y="2009642"/>
                    <a:pt x="0" y="1970282"/>
                  </a:cubicBezTo>
                  <a:lnTo>
                    <a:pt x="0" y="71268"/>
                  </a:lnTo>
                  <a:cubicBezTo>
                    <a:pt x="0" y="31908"/>
                    <a:pt x="31908" y="0"/>
                    <a:pt x="7126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2041549" cy="20796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8624254" y="-2913686"/>
            <a:ext cx="13403282" cy="13403282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14834" y="14834"/>
              <a:ext cx="783132" cy="783132"/>
            </a:xfrm>
            <a:custGeom>
              <a:avLst/>
              <a:gdLst/>
              <a:ahLst/>
              <a:cxnLst/>
              <a:rect l="l" t="t" r="r" b="b"/>
              <a:pathLst>
                <a:path w="783132" h="783132">
                  <a:moveTo>
                    <a:pt x="416889" y="10489"/>
                  </a:moveTo>
                  <a:lnTo>
                    <a:pt x="772643" y="366243"/>
                  </a:lnTo>
                  <a:cubicBezTo>
                    <a:pt x="779359" y="372959"/>
                    <a:pt x="783132" y="382068"/>
                    <a:pt x="783132" y="391566"/>
                  </a:cubicBezTo>
                  <a:cubicBezTo>
                    <a:pt x="783132" y="401064"/>
                    <a:pt x="779359" y="410173"/>
                    <a:pt x="772643" y="416889"/>
                  </a:cubicBezTo>
                  <a:lnTo>
                    <a:pt x="416889" y="772643"/>
                  </a:lnTo>
                  <a:cubicBezTo>
                    <a:pt x="410173" y="779359"/>
                    <a:pt x="401064" y="783132"/>
                    <a:pt x="391566" y="783132"/>
                  </a:cubicBezTo>
                  <a:cubicBezTo>
                    <a:pt x="382068" y="783132"/>
                    <a:pt x="372959" y="779359"/>
                    <a:pt x="366243" y="772643"/>
                  </a:cubicBezTo>
                  <a:lnTo>
                    <a:pt x="10489" y="416889"/>
                  </a:lnTo>
                  <a:cubicBezTo>
                    <a:pt x="3773" y="410173"/>
                    <a:pt x="0" y="401064"/>
                    <a:pt x="0" y="391566"/>
                  </a:cubicBezTo>
                  <a:cubicBezTo>
                    <a:pt x="0" y="382068"/>
                    <a:pt x="3773" y="372959"/>
                    <a:pt x="10489" y="366243"/>
                  </a:cubicBezTo>
                  <a:lnTo>
                    <a:pt x="366243" y="10489"/>
                  </a:lnTo>
                  <a:cubicBezTo>
                    <a:pt x="372959" y="3773"/>
                    <a:pt x="382068" y="0"/>
                    <a:pt x="391566" y="0"/>
                  </a:cubicBezTo>
                  <a:cubicBezTo>
                    <a:pt x="401064" y="0"/>
                    <a:pt x="410173" y="3773"/>
                    <a:pt x="416889" y="10489"/>
                  </a:cubicBezTo>
                  <a:close/>
                </a:path>
              </a:pathLst>
            </a:custGeom>
            <a:blipFill>
              <a:blip r:embed="rId4"/>
              <a:stretch>
                <a:fillRect t="-6201" b="-43835"/>
              </a:stretch>
            </a:blipFill>
          </p:spPr>
        </p:sp>
      </p:grpSp>
      <p:sp>
        <p:nvSpPr>
          <p:cNvPr id="20" name="Freeform 20"/>
          <p:cNvSpPr/>
          <p:nvPr/>
        </p:nvSpPr>
        <p:spPr>
          <a:xfrm rot="8100000">
            <a:off x="7965362" y="10637768"/>
            <a:ext cx="5636927" cy="605970"/>
          </a:xfrm>
          <a:custGeom>
            <a:avLst/>
            <a:gdLst/>
            <a:ahLst/>
            <a:cxnLst/>
            <a:rect l="l" t="t" r="r" b="b"/>
            <a:pathLst>
              <a:path w="5636927" h="605970">
                <a:moveTo>
                  <a:pt x="0" y="0"/>
                </a:moveTo>
                <a:lnTo>
                  <a:pt x="5636927" y="0"/>
                </a:lnTo>
                <a:lnTo>
                  <a:pt x="5636927" y="605969"/>
                </a:lnTo>
                <a:lnTo>
                  <a:pt x="0" y="6059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21" name="Group 21"/>
          <p:cNvGrpSpPr/>
          <p:nvPr/>
        </p:nvGrpSpPr>
        <p:grpSpPr>
          <a:xfrm rot="-2700000">
            <a:off x="10719628" y="6615897"/>
            <a:ext cx="10211745" cy="2440924"/>
            <a:chOff x="0" y="0"/>
            <a:chExt cx="3042837" cy="727333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3042837" cy="727333"/>
            </a:xfrm>
            <a:custGeom>
              <a:avLst/>
              <a:gdLst/>
              <a:ahLst/>
              <a:cxnLst/>
              <a:rect l="l" t="t" r="r" b="b"/>
              <a:pathLst>
                <a:path w="3042837" h="727333">
                  <a:moveTo>
                    <a:pt x="0" y="0"/>
                  </a:moveTo>
                  <a:lnTo>
                    <a:pt x="3042837" y="0"/>
                  </a:lnTo>
                  <a:lnTo>
                    <a:pt x="3042837" y="727333"/>
                  </a:lnTo>
                  <a:lnTo>
                    <a:pt x="0" y="727333"/>
                  </a:lnTo>
                  <a:close/>
                </a:path>
              </a:pathLst>
            </a:custGeom>
            <a:solidFill>
              <a:srgbClr val="4D1979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3042837" cy="765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 rot="8100000">
            <a:off x="13721104" y="8138017"/>
            <a:ext cx="5636927" cy="605970"/>
          </a:xfrm>
          <a:custGeom>
            <a:avLst/>
            <a:gdLst/>
            <a:ahLst/>
            <a:cxnLst/>
            <a:rect l="l" t="t" r="r" b="b"/>
            <a:pathLst>
              <a:path w="5636927" h="605970">
                <a:moveTo>
                  <a:pt x="0" y="0"/>
                </a:moveTo>
                <a:lnTo>
                  <a:pt x="5636926" y="0"/>
                </a:lnTo>
                <a:lnTo>
                  <a:pt x="5636926" y="605970"/>
                </a:lnTo>
                <a:lnTo>
                  <a:pt x="0" y="6059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25" name="Group 25"/>
          <p:cNvGrpSpPr/>
          <p:nvPr/>
        </p:nvGrpSpPr>
        <p:grpSpPr>
          <a:xfrm rot="-2700000">
            <a:off x="14773604" y="8138004"/>
            <a:ext cx="5641848" cy="2550578"/>
            <a:chOff x="0" y="0"/>
            <a:chExt cx="1681125" cy="760006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681125" cy="760006"/>
            </a:xfrm>
            <a:custGeom>
              <a:avLst/>
              <a:gdLst/>
              <a:ahLst/>
              <a:cxnLst/>
              <a:rect l="l" t="t" r="r" b="b"/>
              <a:pathLst>
                <a:path w="1681125" h="760006">
                  <a:moveTo>
                    <a:pt x="0" y="0"/>
                  </a:moveTo>
                  <a:lnTo>
                    <a:pt x="1681125" y="0"/>
                  </a:lnTo>
                  <a:lnTo>
                    <a:pt x="1681125" y="760006"/>
                  </a:lnTo>
                  <a:lnTo>
                    <a:pt x="0" y="760006"/>
                  </a:lnTo>
                  <a:close/>
                </a:path>
              </a:pathLst>
            </a:custGeom>
            <a:solidFill>
              <a:srgbClr val="A195AC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-38100"/>
              <a:ext cx="1681125" cy="7981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3017263" y="4837800"/>
            <a:ext cx="6192835" cy="19902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903"/>
              </a:lnSpc>
            </a:pPr>
            <a:r>
              <a:rPr lang="en-US" sz="5645" b="1">
                <a:solidFill>
                  <a:srgbClr val="4D1979"/>
                </a:solidFill>
                <a:latin typeface="Helios Bold"/>
                <a:ea typeface="Helios Bold"/>
                <a:cs typeface="Helios Bold"/>
                <a:sym typeface="Helios Bold"/>
              </a:rPr>
              <a:t>SUPPLIER </a:t>
            </a:r>
          </a:p>
          <a:p>
            <a:pPr algn="l">
              <a:lnSpc>
                <a:spcPts val="7903"/>
              </a:lnSpc>
              <a:spcBef>
                <a:spcPct val="0"/>
              </a:spcBef>
            </a:pPr>
            <a:r>
              <a:rPr lang="en-US" sz="5645" b="1">
                <a:solidFill>
                  <a:srgbClr val="4D1979"/>
                </a:solidFill>
                <a:latin typeface="Helios Bold"/>
                <a:ea typeface="Helios Bold"/>
                <a:cs typeface="Helios Bold"/>
                <a:sym typeface="Helios Bold"/>
              </a:rPr>
              <a:t>REGISTRATION</a:t>
            </a:r>
          </a:p>
        </p:txBody>
      </p:sp>
      <p:grpSp>
        <p:nvGrpSpPr>
          <p:cNvPr id="29" name="Group 29"/>
          <p:cNvGrpSpPr/>
          <p:nvPr/>
        </p:nvGrpSpPr>
        <p:grpSpPr>
          <a:xfrm>
            <a:off x="0" y="4138191"/>
            <a:ext cx="3017263" cy="3084939"/>
            <a:chOff x="0" y="0"/>
            <a:chExt cx="4023017" cy="4113252"/>
          </a:xfrm>
        </p:grpSpPr>
        <p:sp>
          <p:nvSpPr>
            <p:cNvPr id="30" name="TextBox 30"/>
            <p:cNvSpPr txBox="1"/>
            <p:nvPr/>
          </p:nvSpPr>
          <p:spPr>
            <a:xfrm>
              <a:off x="1093113" y="1118834"/>
              <a:ext cx="2929903" cy="29944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6333"/>
                </a:lnSpc>
                <a:spcBef>
                  <a:spcPct val="0"/>
                </a:spcBef>
              </a:pPr>
              <a:r>
                <a:rPr lang="en-US" sz="16333" spc="686">
                  <a:solidFill>
                    <a:srgbClr val="4D1979"/>
                  </a:solidFill>
                  <a:latin typeface="Alfa Slab One"/>
                  <a:ea typeface="Alfa Slab One"/>
                  <a:cs typeface="Alfa Slab One"/>
                  <a:sym typeface="Alfa Slab One"/>
                </a:rPr>
                <a:t>2.</a:t>
              </a:r>
            </a:p>
          </p:txBody>
        </p:sp>
        <p:sp>
          <p:nvSpPr>
            <p:cNvPr id="31" name="TextBox 31"/>
            <p:cNvSpPr txBox="1"/>
            <p:nvPr/>
          </p:nvSpPr>
          <p:spPr>
            <a:xfrm rot="-449580">
              <a:off x="51888" y="155187"/>
              <a:ext cx="3763059" cy="12136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17"/>
                </a:lnSpc>
              </a:pPr>
              <a:r>
                <a:rPr lang="en-US" sz="5614">
                  <a:solidFill>
                    <a:srgbClr val="4D1979"/>
                  </a:solidFill>
                  <a:latin typeface="Yellowtail"/>
                  <a:ea typeface="Yellowtail"/>
                  <a:cs typeface="Yellowtail"/>
                  <a:sym typeface="Yellowtail"/>
                </a:rPr>
                <a:t>step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1349</Words>
  <Application>Microsoft Office PowerPoint</Application>
  <PresentationFormat>Custom</PresentationFormat>
  <Paragraphs>248</Paragraphs>
  <Slides>45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74" baseType="lpstr">
      <vt:lpstr>Open Sauce Bold</vt:lpstr>
      <vt:lpstr>Helios</vt:lpstr>
      <vt:lpstr>Calibri</vt:lpstr>
      <vt:lpstr>Montserrat Bold</vt:lpstr>
      <vt:lpstr>Helios Bold</vt:lpstr>
      <vt:lpstr>Alfa Slab One</vt:lpstr>
      <vt:lpstr>Have Heart One</vt:lpstr>
      <vt:lpstr>Garet Bold</vt:lpstr>
      <vt:lpstr>Yellowtail</vt:lpstr>
      <vt:lpstr>Arial</vt:lpstr>
      <vt:lpstr>Canva Sans Italics</vt:lpstr>
      <vt:lpstr>Montserrat Ultra-Bold Italics</vt:lpstr>
      <vt:lpstr>Holiday</vt:lpstr>
      <vt:lpstr>Poppins Bold Italics</vt:lpstr>
      <vt:lpstr>Helios Bold Italics</vt:lpstr>
      <vt:lpstr>Montserrat Ultra-Bold</vt:lpstr>
      <vt:lpstr>Helios Italics</vt:lpstr>
      <vt:lpstr>Playfair Display Italics</vt:lpstr>
      <vt:lpstr>Canva Sans</vt:lpstr>
      <vt:lpstr>Poppins Bold</vt:lpstr>
      <vt:lpstr>Bukhari Script</vt:lpstr>
      <vt:lpstr>Bernoru SemiCondensed</vt:lpstr>
      <vt:lpstr>TT Hoves Bold</vt:lpstr>
      <vt:lpstr>Helvetica Now Display</vt:lpstr>
      <vt:lpstr>Montserrat</vt:lpstr>
      <vt:lpstr>Canva Sans Bold</vt:lpstr>
      <vt:lpstr>Playfair Display Bold</vt:lpstr>
      <vt:lpstr>Poppins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Back to Basics</dc:title>
  <cp:lastModifiedBy>Tuider, Joy</cp:lastModifiedBy>
  <cp:revision>2</cp:revision>
  <dcterms:created xsi:type="dcterms:W3CDTF">2006-08-16T00:00:00Z</dcterms:created>
  <dcterms:modified xsi:type="dcterms:W3CDTF">2026-02-25T17:16:11Z</dcterms:modified>
  <dc:identifier>DAG98ZGnW68</dc:identifier>
</cp:coreProperties>
</file>